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handoutMasterIdLst>
    <p:handoutMasterId r:id="rId25"/>
  </p:handoutMasterIdLst>
  <p:sldIdLst>
    <p:sldId id="276" r:id="rId3"/>
    <p:sldId id="281" r:id="rId4"/>
    <p:sldId id="280" r:id="rId5"/>
    <p:sldId id="279" r:id="rId6"/>
    <p:sldId id="258" r:id="rId7"/>
    <p:sldId id="260" r:id="rId8"/>
    <p:sldId id="262" r:id="rId9"/>
    <p:sldId id="263" r:id="rId10"/>
    <p:sldId id="287" r:id="rId11"/>
    <p:sldId id="264" r:id="rId12"/>
    <p:sldId id="265" r:id="rId13"/>
    <p:sldId id="266" r:id="rId14"/>
    <p:sldId id="268" r:id="rId15"/>
    <p:sldId id="269" r:id="rId16"/>
    <p:sldId id="270" r:id="rId17"/>
    <p:sldId id="286" r:id="rId18"/>
    <p:sldId id="271" r:id="rId19"/>
    <p:sldId id="272" r:id="rId20"/>
    <p:sldId id="285" r:id="rId21"/>
    <p:sldId id="273" r:id="rId22"/>
    <p:sldId id="275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006600"/>
    <a:srgbClr val="0000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6" autoAdjust="0"/>
    <p:restoredTop sz="94660"/>
  </p:normalViewPr>
  <p:slideViewPr>
    <p:cSldViewPr>
      <p:cViewPr varScale="1">
        <p:scale>
          <a:sx n="91" d="100"/>
          <a:sy n="91" d="100"/>
        </p:scale>
        <p:origin x="90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022" y="-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22%20Nonideal%20flow%20and%20reactor%20design\example%2013-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22%20Nonideal%20flow%20and%20reactor%20design\example%2013-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814866891638545"/>
          <c:y val="7.4016112569262174E-2"/>
          <c:w val="0.6983195850518682"/>
          <c:h val="0.65908172936716269"/>
        </c:manualLayout>
      </c:layout>
      <c:scatterChart>
        <c:scatterStyle val="lineMarker"/>
        <c:varyColors val="0"/>
        <c:ser>
          <c:idx val="0"/>
          <c:order val="0"/>
          <c:xVal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12</c:v>
                </c:pt>
                <c:pt idx="12">
                  <c:v>14</c:v>
                </c:pt>
              </c:numCache>
            </c:numRef>
          </c:xVal>
          <c:yVal>
            <c:numRef>
              <c:f>Sheet1!$B$2:$B$14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6</c:v>
                </c:pt>
                <c:pt idx="7">
                  <c:v>4</c:v>
                </c:pt>
                <c:pt idx="8">
                  <c:v>3</c:v>
                </c:pt>
                <c:pt idx="9">
                  <c:v>2.2000000000000002</c:v>
                </c:pt>
                <c:pt idx="10">
                  <c:v>1.5</c:v>
                </c:pt>
                <c:pt idx="11">
                  <c:v>0.60000000000000031</c:v>
                </c:pt>
                <c:pt idx="12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20547920"/>
        <c:axId val="-2020543568"/>
      </c:scatterChart>
      <c:valAx>
        <c:axId val="-2020547920"/>
        <c:scaling>
          <c:orientation val="minMax"/>
          <c:max val="14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t (min)</a:t>
                </a:r>
              </a:p>
            </c:rich>
          </c:tx>
          <c:layout>
            <c:manualLayout>
              <c:xMode val="edge"/>
              <c:yMode val="edge"/>
              <c:x val="0.41731638808306898"/>
              <c:y val="0.88437481773111704"/>
            </c:manualLayout>
          </c:layout>
          <c:overlay val="0"/>
        </c:title>
        <c:numFmt formatCode="#,##0" sourceLinked="0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43568"/>
        <c:crosses val="autoZero"/>
        <c:crossBetween val="midCat"/>
        <c:majorUnit val="2"/>
        <c:minorUnit val="1"/>
      </c:valAx>
      <c:valAx>
        <c:axId val="-202054356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/>
                  <a:t>C(t) (g/m</a:t>
                </a:r>
                <a:r>
                  <a:rPr lang="en-US" sz="1800" baseline="30000" dirty="0"/>
                  <a:t>3</a:t>
                </a:r>
                <a:r>
                  <a:rPr lang="en-US" sz="1800" dirty="0"/>
                  <a:t>)</a:t>
                </a:r>
              </a:p>
            </c:rich>
          </c:tx>
          <c:layout>
            <c:manualLayout>
              <c:xMode val="edge"/>
              <c:yMode val="edge"/>
              <c:x val="0"/>
              <c:y val="0.23941345873432524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47920"/>
        <c:crosses val="autoZero"/>
        <c:crossBetween val="midCat"/>
      </c:valAx>
      <c:spPr>
        <a:ln w="3175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814866891638545"/>
          <c:y val="7.4016112569262174E-2"/>
          <c:w val="0.69831958505186809"/>
          <c:h val="0.65908172936716269"/>
        </c:manualLayout>
      </c:layout>
      <c:scatterChart>
        <c:scatterStyle val="lineMarker"/>
        <c:varyColors val="0"/>
        <c:ser>
          <c:idx val="0"/>
          <c:order val="0"/>
          <c:xVal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12</c:v>
                </c:pt>
                <c:pt idx="12">
                  <c:v>14</c:v>
                </c:pt>
              </c:numCache>
            </c:numRef>
          </c:xVal>
          <c:yVal>
            <c:numRef>
              <c:f>Sheet1!$B$2:$B$14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6</c:v>
                </c:pt>
                <c:pt idx="7">
                  <c:v>4</c:v>
                </c:pt>
                <c:pt idx="8">
                  <c:v>3</c:v>
                </c:pt>
                <c:pt idx="9">
                  <c:v>2.2000000000000002</c:v>
                </c:pt>
                <c:pt idx="10">
                  <c:v>1.5</c:v>
                </c:pt>
                <c:pt idx="11">
                  <c:v>0.60000000000000042</c:v>
                </c:pt>
                <c:pt idx="12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20553904"/>
        <c:axId val="-2020545744"/>
      </c:scatterChart>
      <c:valAx>
        <c:axId val="-2020553904"/>
        <c:scaling>
          <c:orientation val="minMax"/>
          <c:max val="14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t (min)</a:t>
                </a:r>
              </a:p>
            </c:rich>
          </c:tx>
          <c:layout>
            <c:manualLayout>
              <c:xMode val="edge"/>
              <c:yMode val="edge"/>
              <c:x val="0.41731638808306903"/>
              <c:y val="0.88437481773111704"/>
            </c:manualLayout>
          </c:layout>
          <c:overlay val="0"/>
        </c:title>
        <c:numFmt formatCode="#,##0" sourceLinked="0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45744"/>
        <c:crosses val="autoZero"/>
        <c:crossBetween val="midCat"/>
        <c:majorUnit val="2"/>
        <c:minorUnit val="1"/>
      </c:valAx>
      <c:valAx>
        <c:axId val="-20205457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/>
                  <a:t>C(t) (g/m</a:t>
                </a:r>
                <a:r>
                  <a:rPr lang="en-US" sz="1800" baseline="30000" dirty="0"/>
                  <a:t>3</a:t>
                </a:r>
                <a:r>
                  <a:rPr lang="en-US" sz="1800" dirty="0"/>
                  <a:t>)</a:t>
                </a:r>
              </a:p>
            </c:rich>
          </c:tx>
          <c:layout>
            <c:manualLayout>
              <c:xMode val="edge"/>
              <c:yMode val="edge"/>
              <c:x val="0"/>
              <c:y val="0.23941345873432529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53904"/>
        <c:crosses val="autoZero"/>
        <c:crossBetween val="midCat"/>
      </c:valAx>
      <c:spPr>
        <a:ln w="3175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070558999274063"/>
          <c:y val="7.4016112569262174E-2"/>
          <c:w val="0.66084408331937361"/>
          <c:h val="0.65908172936716269"/>
        </c:manualLayout>
      </c:layout>
      <c:scatterChart>
        <c:scatterStyle val="lineMarker"/>
        <c:varyColors val="0"/>
        <c:ser>
          <c:idx val="0"/>
          <c:order val="0"/>
          <c:xVal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12</c:v>
                </c:pt>
                <c:pt idx="12">
                  <c:v>14</c:v>
                </c:pt>
              </c:numCache>
            </c:numRef>
          </c:xVal>
          <c:yVal>
            <c:numRef>
              <c:f>Sheet1!$C$2:$C$14</c:f>
              <c:numCache>
                <c:formatCode>General</c:formatCode>
                <c:ptCount val="13"/>
                <c:pt idx="0">
                  <c:v>0</c:v>
                </c:pt>
                <c:pt idx="1">
                  <c:v>2.0000000000000011E-2</c:v>
                </c:pt>
                <c:pt idx="2">
                  <c:v>0.1</c:v>
                </c:pt>
                <c:pt idx="3">
                  <c:v>0.16</c:v>
                </c:pt>
                <c:pt idx="4">
                  <c:v>0.2</c:v>
                </c:pt>
                <c:pt idx="5">
                  <c:v>0.16</c:v>
                </c:pt>
                <c:pt idx="6">
                  <c:v>0.12000000000000002</c:v>
                </c:pt>
                <c:pt idx="7">
                  <c:v>8.0000000000000043E-2</c:v>
                </c:pt>
                <c:pt idx="8">
                  <c:v>6.0000000000000026E-2</c:v>
                </c:pt>
                <c:pt idx="9">
                  <c:v>4.3999999999999997E-2</c:v>
                </c:pt>
                <c:pt idx="10">
                  <c:v>3.0000000000000002E-2</c:v>
                </c:pt>
                <c:pt idx="11">
                  <c:v>1.2E-2</c:v>
                </c:pt>
                <c:pt idx="12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20564240"/>
        <c:axId val="-2020544112"/>
      </c:scatterChart>
      <c:valAx>
        <c:axId val="-2020564240"/>
        <c:scaling>
          <c:orientation val="minMax"/>
          <c:max val="14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t (min)</a:t>
                </a:r>
              </a:p>
            </c:rich>
          </c:tx>
          <c:layout>
            <c:manualLayout>
              <c:xMode val="edge"/>
              <c:yMode val="edge"/>
              <c:x val="0.41731638808306915"/>
              <c:y val="0.88437481773111704"/>
            </c:manualLayout>
          </c:layout>
          <c:overlay val="0"/>
        </c:title>
        <c:numFmt formatCode="#,##0" sourceLinked="0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44112"/>
        <c:crosses val="autoZero"/>
        <c:crossBetween val="midCat"/>
        <c:majorUnit val="2"/>
        <c:minorUnit val="1"/>
      </c:valAx>
      <c:valAx>
        <c:axId val="-20205441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E(t) (min</a:t>
                </a:r>
                <a:r>
                  <a:rPr lang="en-US" sz="1800" baseline="30000"/>
                  <a:t>-1</a:t>
                </a:r>
                <a:r>
                  <a:rPr lang="en-US" sz="1800"/>
                  <a:t>)</a:t>
                </a:r>
              </a:p>
            </c:rich>
          </c:tx>
          <c:layout>
            <c:manualLayout>
              <c:xMode val="edge"/>
              <c:yMode val="edge"/>
              <c:x val="0"/>
              <c:y val="0.23941345873432535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64240"/>
        <c:crosses val="autoZero"/>
        <c:crossBetween val="midCat"/>
      </c:valAx>
      <c:spPr>
        <a:ln w="3175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070558999274085"/>
          <c:y val="7.4016112569262174E-2"/>
          <c:w val="0.66084408331937405"/>
          <c:h val="0.65908172936716269"/>
        </c:manualLayout>
      </c:layout>
      <c:scatterChart>
        <c:scatterStyle val="lineMarker"/>
        <c:varyColors val="0"/>
        <c:ser>
          <c:idx val="0"/>
          <c:order val="0"/>
          <c:xVal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12</c:v>
                </c:pt>
                <c:pt idx="12">
                  <c:v>14</c:v>
                </c:pt>
              </c:numCache>
            </c:numRef>
          </c:xVal>
          <c:yVal>
            <c:numRef>
              <c:f>Sheet1!$C$2:$C$14</c:f>
              <c:numCache>
                <c:formatCode>General</c:formatCode>
                <c:ptCount val="13"/>
                <c:pt idx="0">
                  <c:v>0</c:v>
                </c:pt>
                <c:pt idx="1">
                  <c:v>2.0000000000000011E-2</c:v>
                </c:pt>
                <c:pt idx="2">
                  <c:v>0.1</c:v>
                </c:pt>
                <c:pt idx="3">
                  <c:v>0.16</c:v>
                </c:pt>
                <c:pt idx="4">
                  <c:v>0.2</c:v>
                </c:pt>
                <c:pt idx="5">
                  <c:v>0.16</c:v>
                </c:pt>
                <c:pt idx="6">
                  <c:v>0.12000000000000002</c:v>
                </c:pt>
                <c:pt idx="7">
                  <c:v>8.0000000000000043E-2</c:v>
                </c:pt>
                <c:pt idx="8">
                  <c:v>6.0000000000000026E-2</c:v>
                </c:pt>
                <c:pt idx="9">
                  <c:v>4.3999999999999997E-2</c:v>
                </c:pt>
                <c:pt idx="10">
                  <c:v>3.0000000000000002E-2</c:v>
                </c:pt>
                <c:pt idx="11">
                  <c:v>1.2E-2</c:v>
                </c:pt>
                <c:pt idx="12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20552272"/>
        <c:axId val="-2020568048"/>
      </c:scatterChart>
      <c:valAx>
        <c:axId val="-2020552272"/>
        <c:scaling>
          <c:orientation val="minMax"/>
          <c:max val="14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t (min)</a:t>
                </a:r>
              </a:p>
            </c:rich>
          </c:tx>
          <c:layout>
            <c:manualLayout>
              <c:xMode val="edge"/>
              <c:yMode val="edge"/>
              <c:x val="0.41731638808306937"/>
              <c:y val="0.88437481773111704"/>
            </c:manualLayout>
          </c:layout>
          <c:overlay val="0"/>
        </c:title>
        <c:numFmt formatCode="#,##0" sourceLinked="0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68048"/>
        <c:crosses val="autoZero"/>
        <c:crossBetween val="midCat"/>
        <c:majorUnit val="2"/>
        <c:minorUnit val="1"/>
      </c:valAx>
      <c:valAx>
        <c:axId val="-202056804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E(t) (min</a:t>
                </a:r>
                <a:r>
                  <a:rPr lang="en-US" sz="1800" baseline="30000"/>
                  <a:t>-1</a:t>
                </a:r>
                <a:r>
                  <a:rPr lang="en-US" sz="1800"/>
                  <a:t>)</a:t>
                </a:r>
              </a:p>
            </c:rich>
          </c:tx>
          <c:layout>
            <c:manualLayout>
              <c:xMode val="edge"/>
              <c:yMode val="edge"/>
              <c:x val="0"/>
              <c:y val="0.23941345873432548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52272"/>
        <c:crosses val="autoZero"/>
        <c:crossBetween val="midCat"/>
      </c:valAx>
      <c:spPr>
        <a:ln w="3175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4.wmf"/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FB330C2C-AC87-4912-8007-F52C5BAB92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3EC6FF20-97E6-4337-8E79-4B4A410B9D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90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F94B5-12F7-41B9-904F-2E1154EE02F5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0A6BB-0C25-4C61-862C-6A8A23B2A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60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0A6BB-0C25-4C61-862C-6A8A23B2A8C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95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L22-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L22-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L22-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L22-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L22-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chart" Target="../charts/chart1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chart" Target="../charts/chart2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4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chart" Target="../charts/chart3.xml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chart" Target="../charts/chart4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2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Simultaneous Internal Diffusion &amp; External Diffusion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2400" y="3201987"/>
            <a:ext cx="2666999" cy="2436813"/>
            <a:chOff x="317" y="772"/>
            <a:chExt cx="1680" cy="1535"/>
          </a:xfrm>
        </p:grpSpPr>
        <p:sp>
          <p:nvSpPr>
            <p:cNvPr id="4" name="Oval 3" descr="小網點"/>
            <p:cNvSpPr>
              <a:spLocks noChangeArrowheads="1"/>
            </p:cNvSpPr>
            <p:nvPr/>
          </p:nvSpPr>
          <p:spPr bwMode="auto">
            <a:xfrm>
              <a:off x="573" y="1032"/>
              <a:ext cx="1059" cy="1021"/>
            </a:xfrm>
            <a:prstGeom prst="ellipse">
              <a:avLst/>
            </a:prstGeom>
            <a:pattFill prst="smConfetti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317" y="772"/>
              <a:ext cx="1574" cy="153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1632" y="853"/>
              <a:ext cx="36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altLang="zh-TW" sz="2000"/>
                <a:t>C</a:t>
              </a:r>
              <a:r>
                <a:rPr lang="en-GB" altLang="zh-TW" sz="2000" baseline="-25000"/>
                <a:t>Ab</a:t>
              </a:r>
              <a:endParaRPr lang="en-GB" altLang="zh-TW" sz="2000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017" y="793"/>
              <a:ext cx="35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altLang="zh-TW" sz="2000" dirty="0"/>
                <a:t>C</a:t>
              </a:r>
              <a:r>
                <a:rPr lang="en-GB" altLang="zh-TW" sz="2000" baseline="-25000" dirty="0"/>
                <a:t>As</a:t>
              </a:r>
              <a:endParaRPr lang="en-GB" altLang="zh-TW" sz="2000" dirty="0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flipH="1">
              <a:off x="1278" y="958"/>
              <a:ext cx="327" cy="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H="1">
              <a:off x="1099" y="1052"/>
              <a:ext cx="187" cy="50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157" y="1244"/>
              <a:ext cx="3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altLang="zh-TW" sz="2000" dirty="0"/>
                <a:t>C(r)</a:t>
              </a:r>
            </a:p>
          </p:txBody>
        </p:sp>
      </p:grp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895600" y="2876103"/>
            <a:ext cx="6172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b="1" dirty="0">
                <a:solidFill>
                  <a:srgbClr val="7030A0"/>
                </a:solidFill>
              </a:rPr>
              <a:t>At steady-state</a:t>
            </a:r>
            <a:r>
              <a:rPr lang="en-US" altLang="zh-TW" sz="2000" dirty="0" smtClean="0">
                <a:solidFill>
                  <a:srgbClr val="7030A0"/>
                </a:solidFill>
              </a:rPr>
              <a:t>: transport </a:t>
            </a:r>
            <a:r>
              <a:rPr lang="en-US" altLang="zh-TW" sz="2000" dirty="0">
                <a:solidFill>
                  <a:srgbClr val="7030A0"/>
                </a:solidFill>
              </a:rPr>
              <a:t>of </a:t>
            </a:r>
            <a:r>
              <a:rPr lang="en-US" altLang="zh-TW" sz="2000" dirty="0" smtClean="0">
                <a:solidFill>
                  <a:srgbClr val="7030A0"/>
                </a:solidFill>
              </a:rPr>
              <a:t>reactants </a:t>
            </a:r>
            <a:r>
              <a:rPr lang="en-US" altLang="zh-TW" sz="2000" dirty="0">
                <a:solidFill>
                  <a:srgbClr val="7030A0"/>
                </a:solidFill>
              </a:rPr>
              <a:t>from </a:t>
            </a:r>
            <a:r>
              <a:rPr lang="en-US" altLang="zh-TW" sz="2000" dirty="0" smtClean="0">
                <a:solidFill>
                  <a:srgbClr val="7030A0"/>
                </a:solidFill>
              </a:rPr>
              <a:t>bulk </a:t>
            </a:r>
            <a:r>
              <a:rPr lang="en-US" altLang="zh-TW" sz="2000" dirty="0">
                <a:solidFill>
                  <a:srgbClr val="7030A0"/>
                </a:solidFill>
              </a:rPr>
              <a:t>fluid to </a:t>
            </a:r>
            <a:r>
              <a:rPr lang="en-US" altLang="zh-TW" sz="2000" dirty="0" smtClean="0">
                <a:solidFill>
                  <a:srgbClr val="7030A0"/>
                </a:solidFill>
              </a:rPr>
              <a:t>external catalyst surface is </a:t>
            </a:r>
            <a:r>
              <a:rPr lang="en-US" altLang="zh-TW" sz="2000" dirty="0">
                <a:solidFill>
                  <a:srgbClr val="7030A0"/>
                </a:solidFill>
              </a:rPr>
              <a:t>equal </a:t>
            </a:r>
            <a:r>
              <a:rPr lang="en-US" altLang="zh-TW" sz="2000" dirty="0" smtClean="0">
                <a:solidFill>
                  <a:srgbClr val="7030A0"/>
                </a:solidFill>
              </a:rPr>
              <a:t>to </a:t>
            </a:r>
            <a:r>
              <a:rPr lang="en-US" altLang="zh-TW" sz="2000" dirty="0">
                <a:solidFill>
                  <a:srgbClr val="7030A0"/>
                </a:solidFill>
              </a:rPr>
              <a:t>net rate of </a:t>
            </a:r>
            <a:r>
              <a:rPr lang="en-US" altLang="zh-TW" sz="2000" dirty="0" smtClean="0">
                <a:solidFill>
                  <a:srgbClr val="7030A0"/>
                </a:solidFill>
              </a:rPr>
              <a:t>reactant consumption in/on </a:t>
            </a:r>
            <a:r>
              <a:rPr lang="en-US" altLang="zh-TW" sz="2000" dirty="0">
                <a:solidFill>
                  <a:srgbClr val="7030A0"/>
                </a:solidFill>
              </a:rPr>
              <a:t>the pellet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895600" y="3967966"/>
            <a:ext cx="59831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dirty="0"/>
              <a:t>M</a:t>
            </a:r>
            <a:r>
              <a:rPr lang="en-US" altLang="zh-TW" sz="2000" dirty="0" smtClean="0"/>
              <a:t>olar </a:t>
            </a:r>
            <a:r>
              <a:rPr lang="en-US" altLang="zh-TW" sz="2000" dirty="0"/>
              <a:t>rate of mass transfer from </a:t>
            </a:r>
            <a:r>
              <a:rPr lang="en-US" altLang="zh-TW" sz="2000" dirty="0" smtClean="0"/>
              <a:t>bulk </a:t>
            </a:r>
            <a:r>
              <a:rPr lang="en-US" altLang="zh-TW" sz="2000" dirty="0"/>
              <a:t>fluid to </a:t>
            </a:r>
            <a:r>
              <a:rPr lang="en-US" altLang="zh-TW" sz="2000" dirty="0" smtClean="0"/>
              <a:t>external </a:t>
            </a:r>
            <a:r>
              <a:rPr lang="en-US" altLang="zh-TW" sz="2000" dirty="0"/>
              <a:t>surface:</a:t>
            </a:r>
          </a:p>
        </p:txBody>
      </p:sp>
      <p:graphicFrame>
        <p:nvGraphicFramePr>
          <p:cNvPr id="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60544"/>
              </p:ext>
            </p:extLst>
          </p:nvPr>
        </p:nvGraphicFramePr>
        <p:xfrm>
          <a:off x="5425094" y="4400103"/>
          <a:ext cx="187166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6" name="Equation" r:id="rId3" imgW="2031840" imgH="355320" progId="Equation.DSMT4">
                  <p:embed/>
                </p:oleObj>
              </mc:Choice>
              <mc:Fallback>
                <p:oleObj name="Equation" r:id="rId3" imgW="20318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5094" y="4400103"/>
                        <a:ext cx="187166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Line 15"/>
          <p:cNvSpPr>
            <a:spLocks noChangeShapeType="1"/>
          </p:cNvSpPr>
          <p:nvPr/>
        </p:nvSpPr>
        <p:spPr bwMode="auto">
          <a:xfrm flipH="1">
            <a:off x="5772757" y="4741416"/>
            <a:ext cx="420588" cy="255648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782157" y="4997064"/>
            <a:ext cx="12955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molar flux</a:t>
            </a: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flipH="1">
            <a:off x="6719126" y="4717603"/>
            <a:ext cx="45719" cy="584261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3181957" y="5301864"/>
            <a:ext cx="52806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external surface area per unit reactor volume</a:t>
            </a: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7188759" y="4692264"/>
            <a:ext cx="76200" cy="304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7036359" y="4901754"/>
            <a:ext cx="18790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reactor volume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0" y="5730994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dirty="0">
                <a:solidFill>
                  <a:srgbClr val="7030A0"/>
                </a:solidFill>
              </a:rPr>
              <a:t>This molar rate of mass transfer to </a:t>
            </a:r>
            <a:r>
              <a:rPr lang="en-US" altLang="zh-TW" sz="2000" dirty="0" smtClean="0">
                <a:solidFill>
                  <a:srgbClr val="7030A0"/>
                </a:solidFill>
              </a:rPr>
              <a:t>surface </a:t>
            </a:r>
            <a:r>
              <a:rPr lang="en-US" altLang="zh-TW" sz="2000" dirty="0">
                <a:solidFill>
                  <a:srgbClr val="7030A0"/>
                </a:solidFill>
              </a:rPr>
              <a:t>is equal to </a:t>
            </a:r>
            <a:r>
              <a:rPr lang="en-US" altLang="zh-TW" sz="2000" dirty="0" smtClean="0">
                <a:solidFill>
                  <a:srgbClr val="7030A0"/>
                </a:solidFill>
              </a:rPr>
              <a:t>net </a:t>
            </a:r>
            <a:r>
              <a:rPr lang="en-US" altLang="zh-TW" sz="2000" dirty="0" err="1" smtClean="0">
                <a:solidFill>
                  <a:srgbClr val="7030A0"/>
                </a:solidFill>
              </a:rPr>
              <a:t>rxn</a:t>
            </a:r>
            <a:r>
              <a:rPr lang="en-US" altLang="zh-TW" sz="2000" dirty="0" smtClean="0">
                <a:solidFill>
                  <a:srgbClr val="7030A0"/>
                </a:solidFill>
              </a:rPr>
              <a:t> rate </a:t>
            </a:r>
            <a:r>
              <a:rPr lang="en-US" altLang="zh-TW" sz="2000" u="sng" dirty="0" smtClean="0">
                <a:solidFill>
                  <a:srgbClr val="7030A0"/>
                </a:solidFill>
              </a:rPr>
              <a:t>on &amp; in </a:t>
            </a:r>
            <a:r>
              <a:rPr lang="en-US" altLang="zh-TW" sz="2000" dirty="0" smtClean="0">
                <a:solidFill>
                  <a:srgbClr val="7030A0"/>
                </a:solidFill>
              </a:rPr>
              <a:t>pellet!</a:t>
            </a:r>
            <a:endParaRPr lang="en-US" altLang="zh-TW" sz="2000" dirty="0">
              <a:solidFill>
                <a:srgbClr val="7030A0"/>
              </a:solidFill>
            </a:endParaRPr>
          </a:p>
        </p:txBody>
      </p:sp>
      <p:graphicFrame>
        <p:nvGraphicFramePr>
          <p:cNvPr id="2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736231"/>
              </p:ext>
            </p:extLst>
          </p:nvPr>
        </p:nvGraphicFramePr>
        <p:xfrm>
          <a:off x="2469356" y="6196013"/>
          <a:ext cx="420528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7" name="Equation" r:id="rId5" imgW="4520880" imgH="355320" progId="Equation.DSMT4">
                  <p:embed/>
                </p:oleObj>
              </mc:Choice>
              <mc:Fallback>
                <p:oleObj name="Equation" r:id="rId5" imgW="45208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9356" y="6196013"/>
                        <a:ext cx="420528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90867" y="1451660"/>
            <a:ext cx="87622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Goal: Derive a new rate </a:t>
            </a:r>
            <a:r>
              <a:rPr lang="en-US" sz="2000" dirty="0" err="1" smtClean="0">
                <a:solidFill>
                  <a:srgbClr val="006600"/>
                </a:solidFill>
              </a:rPr>
              <a:t>eq</a:t>
            </a:r>
            <a:r>
              <a:rPr lang="en-US" sz="2000" dirty="0" smtClean="0">
                <a:solidFill>
                  <a:srgbClr val="006600"/>
                </a:solidFill>
              </a:rPr>
              <a:t> that accounts for </a:t>
            </a:r>
            <a:r>
              <a:rPr lang="en-US" sz="2000" i="1" dirty="0" smtClean="0">
                <a:solidFill>
                  <a:srgbClr val="006600"/>
                </a:solidFill>
              </a:rPr>
              <a:t>internal &amp; external </a:t>
            </a:r>
            <a:r>
              <a:rPr lang="en-US" sz="2000" dirty="0" smtClean="0">
                <a:solidFill>
                  <a:srgbClr val="006600"/>
                </a:solidFill>
              </a:rPr>
              <a:t>diffusion</a:t>
            </a:r>
          </a:p>
          <a:p>
            <a:pPr marL="225425" indent="225425">
              <a:buFont typeface="Arial" pitchFamily="34" charset="0"/>
              <a:buChar char="•"/>
            </a:pPr>
            <a:r>
              <a:rPr lang="en-US" sz="2000" dirty="0" smtClean="0"/>
              <a:t>-</a:t>
            </a:r>
            <a:r>
              <a:rPr lang="en-US" sz="2000" dirty="0" err="1" smtClean="0"/>
              <a:t>r’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is a function of reactant concentration</a:t>
            </a:r>
          </a:p>
          <a:p>
            <a:pPr marL="225425" indent="225425">
              <a:buFont typeface="Arial" pitchFamily="34" charset="0"/>
              <a:buChar char="•"/>
            </a:pPr>
            <a:r>
              <a:rPr lang="en-US" sz="2000" dirty="0" smtClean="0"/>
              <a:t>Reactant </a:t>
            </a:r>
            <a:r>
              <a:rPr lang="en-US" sz="2000" dirty="0" err="1" smtClean="0"/>
              <a:t>conc</a:t>
            </a:r>
            <a:r>
              <a:rPr lang="en-US" sz="2000" dirty="0" smtClean="0"/>
              <a:t> is affected by internal &amp; external diffusion</a:t>
            </a:r>
          </a:p>
          <a:p>
            <a:pPr marL="225425" indent="225425">
              <a:buFont typeface="Arial" pitchFamily="34" charset="0"/>
              <a:buChar char="•"/>
            </a:pPr>
            <a:r>
              <a:rPr lang="en-US" sz="2000" dirty="0" smtClean="0"/>
              <a:t>Express reactant </a:t>
            </a:r>
            <a:r>
              <a:rPr lang="en-US" sz="2000" dirty="0" err="1" smtClean="0"/>
              <a:t>conc</a:t>
            </a:r>
            <a:r>
              <a:rPr lang="en-US" sz="2000" dirty="0" smtClean="0"/>
              <a:t> in terms of diffusion-related constants &amp; variables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4668" y="2732567"/>
            <a:ext cx="25651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→</a:t>
            </a:r>
            <a:r>
              <a:rPr lang="en-US" sz="2000" dirty="0" smtClean="0">
                <a:solidFill>
                  <a:srgbClr val="0000FF"/>
                </a:solidFill>
              </a:rPr>
              <a:t>Use mole balance 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01142" y="3510914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/>
              <a:t>Extn</a:t>
            </a:r>
            <a:endParaRPr lang="en-US" sz="1200" b="1" dirty="0" smtClean="0"/>
          </a:p>
          <a:p>
            <a:r>
              <a:rPr lang="en-US" sz="1200" b="1" dirty="0" smtClean="0"/>
              <a:t> diff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93457" y="3741746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Intern</a:t>
            </a:r>
          </a:p>
          <a:p>
            <a:r>
              <a:rPr lang="en-US" sz="1200" b="1" dirty="0" smtClean="0"/>
              <a:t> diff</a:t>
            </a:r>
          </a:p>
        </p:txBody>
      </p:sp>
    </p:spTree>
    <p:extLst>
      <p:ext uri="{BB962C8B-B14F-4D97-AF65-F5344CB8AC3E}">
        <p14:creationId xmlns:p14="http://schemas.microsoft.com/office/powerpoint/2010/main" val="189879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 of RTD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68989" y="1270337"/>
            <a:ext cx="61226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/>
              <a:t>RTD </a:t>
            </a:r>
            <a:r>
              <a:rPr lang="en-US" sz="2000" dirty="0" smtClean="0">
                <a:latin typeface="Arial"/>
                <a:cs typeface="Arial"/>
              </a:rPr>
              <a:t>≡ E(t) ≡ “residence time distribution” function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RTD describes the amount of time molecules have spent in the reactor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990600" y="2895600"/>
          <a:ext cx="73025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Equation" r:id="rId3" imgW="8724600" imgH="1079280" progId="Equation.DSMT4">
                  <p:embed/>
                </p:oleObj>
              </mc:Choice>
              <mc:Fallback>
                <p:oleObj name="Equation" r:id="rId3" imgW="8724600" imgH="10792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95600"/>
                        <a:ext cx="7302500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138235" y="892175"/>
            <a:ext cx="2985965" cy="2003425"/>
            <a:chOff x="2284535" y="3733800"/>
            <a:chExt cx="2985965" cy="2003425"/>
          </a:xfrm>
        </p:grpSpPr>
        <p:sp>
          <p:nvSpPr>
            <p:cNvPr id="9" name="Text Box 24"/>
            <p:cNvSpPr txBox="1">
              <a:spLocks noChangeArrowheads="1"/>
            </p:cNvSpPr>
            <p:nvPr/>
          </p:nvSpPr>
          <p:spPr bwMode="auto">
            <a:xfrm>
              <a:off x="2284535" y="4343400"/>
              <a:ext cx="6110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dirty="0" smtClean="0"/>
                <a:t>C(t)</a:t>
              </a:r>
              <a:endParaRPr lang="en-US" altLang="zh-TW" sz="2000" dirty="0"/>
            </a:p>
          </p:txBody>
        </p:sp>
        <p:sp>
          <p:nvSpPr>
            <p:cNvPr id="10" name="Text Box 35"/>
            <p:cNvSpPr txBox="1">
              <a:spLocks noChangeArrowheads="1"/>
            </p:cNvSpPr>
            <p:nvPr/>
          </p:nvSpPr>
          <p:spPr bwMode="auto">
            <a:xfrm>
              <a:off x="3048000" y="3733800"/>
              <a:ext cx="1425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The C curve</a:t>
              </a: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2882900" y="3824287"/>
              <a:ext cx="2387600" cy="1912938"/>
              <a:chOff x="2882900" y="3824287"/>
              <a:chExt cx="2387600" cy="1912938"/>
            </a:xfrm>
          </p:grpSpPr>
          <p:sp>
            <p:nvSpPr>
              <p:cNvPr id="6" name="Line 15"/>
              <p:cNvSpPr>
                <a:spLocks noChangeShapeType="1"/>
              </p:cNvSpPr>
              <p:nvPr/>
            </p:nvSpPr>
            <p:spPr bwMode="auto">
              <a:xfrm flipV="1">
                <a:off x="2882900" y="3824287"/>
                <a:ext cx="0" cy="1522413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med" len="med"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Line 17"/>
              <p:cNvSpPr>
                <a:spLocks noChangeShapeType="1"/>
              </p:cNvSpPr>
              <p:nvPr/>
            </p:nvSpPr>
            <p:spPr bwMode="auto">
              <a:xfrm>
                <a:off x="2895600" y="5334000"/>
                <a:ext cx="222567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med" len="med"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Text Box 18"/>
              <p:cNvSpPr txBox="1">
                <a:spLocks noChangeArrowheads="1"/>
              </p:cNvSpPr>
              <p:nvPr/>
            </p:nvSpPr>
            <p:spPr bwMode="auto">
              <a:xfrm>
                <a:off x="5016500" y="5340350"/>
                <a:ext cx="254000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TW" sz="2000"/>
                  <a:t>t</a:t>
                </a:r>
              </a:p>
            </p:txBody>
          </p:sp>
          <p:sp>
            <p:nvSpPr>
              <p:cNvPr id="12" name="Freeform 26"/>
              <p:cNvSpPr>
                <a:spLocks/>
              </p:cNvSpPr>
              <p:nvPr/>
            </p:nvSpPr>
            <p:spPr bwMode="auto">
              <a:xfrm>
                <a:off x="2905328" y="4516880"/>
                <a:ext cx="2054225" cy="822325"/>
              </a:xfrm>
              <a:custGeom>
                <a:avLst/>
                <a:gdLst/>
                <a:ahLst/>
                <a:cxnLst>
                  <a:cxn ang="0">
                    <a:pos x="0" y="511"/>
                  </a:cxn>
                  <a:cxn ang="0">
                    <a:pos x="289" y="409"/>
                  </a:cxn>
                  <a:cxn ang="0">
                    <a:pos x="624" y="121"/>
                  </a:cxn>
                  <a:cxn ang="0">
                    <a:pos x="881" y="20"/>
                  </a:cxn>
                  <a:cxn ang="0">
                    <a:pos x="1161" y="12"/>
                  </a:cxn>
                  <a:cxn ang="0">
                    <a:pos x="1411" y="90"/>
                  </a:cxn>
                  <a:cxn ang="0">
                    <a:pos x="1683" y="269"/>
                  </a:cxn>
                  <a:cxn ang="0">
                    <a:pos x="1925" y="448"/>
                  </a:cxn>
                  <a:cxn ang="0">
                    <a:pos x="2167" y="518"/>
                  </a:cxn>
                </a:cxnLst>
                <a:rect l="0" t="0" r="r" b="b"/>
                <a:pathLst>
                  <a:path w="2167" h="518">
                    <a:moveTo>
                      <a:pt x="0" y="511"/>
                    </a:moveTo>
                    <a:cubicBezTo>
                      <a:pt x="92" y="492"/>
                      <a:pt x="185" y="474"/>
                      <a:pt x="289" y="409"/>
                    </a:cubicBezTo>
                    <a:cubicBezTo>
                      <a:pt x="393" y="344"/>
                      <a:pt x="525" y="186"/>
                      <a:pt x="624" y="121"/>
                    </a:cubicBezTo>
                    <a:cubicBezTo>
                      <a:pt x="723" y="56"/>
                      <a:pt x="792" y="38"/>
                      <a:pt x="881" y="20"/>
                    </a:cubicBezTo>
                    <a:cubicBezTo>
                      <a:pt x="970" y="2"/>
                      <a:pt x="1073" y="0"/>
                      <a:pt x="1161" y="12"/>
                    </a:cubicBezTo>
                    <a:cubicBezTo>
                      <a:pt x="1249" y="24"/>
                      <a:pt x="1324" y="47"/>
                      <a:pt x="1411" y="90"/>
                    </a:cubicBezTo>
                    <a:cubicBezTo>
                      <a:pt x="1498" y="133"/>
                      <a:pt x="1597" y="209"/>
                      <a:pt x="1683" y="269"/>
                    </a:cubicBezTo>
                    <a:cubicBezTo>
                      <a:pt x="1769" y="329"/>
                      <a:pt x="1844" y="407"/>
                      <a:pt x="1925" y="448"/>
                    </a:cubicBezTo>
                    <a:cubicBezTo>
                      <a:pt x="2006" y="489"/>
                      <a:pt x="2086" y="503"/>
                      <a:pt x="2167" y="518"/>
                    </a:cubicBezTo>
                  </a:path>
                </a:pathLst>
              </a:custGeom>
              <a:noFill/>
              <a:ln w="38100" cap="flat" cmpd="sng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2282825" y="4038600"/>
            <a:ext cx="4578350" cy="923330"/>
            <a:chOff x="228600" y="4267200"/>
            <a:chExt cx="4578350" cy="923330"/>
          </a:xfrm>
        </p:grpSpPr>
        <p:sp>
          <p:nvSpPr>
            <p:cNvPr id="16" name="Rectangle 15"/>
            <p:cNvSpPr/>
            <p:nvPr/>
          </p:nvSpPr>
          <p:spPr>
            <a:xfrm>
              <a:off x="228600" y="4267200"/>
              <a:ext cx="365760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  <a:cs typeface="Arial"/>
                </a:rPr>
                <a:t>Fraction of material leaving the reactor that has resided in the reactor for a time between t</a:t>
              </a:r>
              <a:r>
                <a:rPr lang="en-US" baseline="-25000" dirty="0" smtClean="0">
                  <a:solidFill>
                    <a:srgbClr val="7030A0"/>
                  </a:solidFill>
                  <a:cs typeface="Arial"/>
                </a:rPr>
                <a:t>1</a:t>
              </a:r>
              <a:r>
                <a:rPr lang="en-US" dirty="0" smtClean="0">
                  <a:solidFill>
                    <a:srgbClr val="7030A0"/>
                  </a:solidFill>
                  <a:cs typeface="Arial"/>
                </a:rPr>
                <a:t> &amp; t</a:t>
              </a:r>
              <a:r>
                <a:rPr lang="en-US" baseline="-25000" dirty="0" smtClean="0">
                  <a:solidFill>
                    <a:srgbClr val="7030A0"/>
                  </a:solidFill>
                  <a:cs typeface="Arial"/>
                </a:rPr>
                <a:t>2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graphicFrame>
          <p:nvGraphicFramePr>
            <p:cNvPr id="1027" name="Object 10"/>
            <p:cNvGraphicFramePr>
              <a:graphicFrameLocks noChangeAspect="1"/>
            </p:cNvGraphicFramePr>
            <p:nvPr/>
          </p:nvGraphicFramePr>
          <p:xfrm>
            <a:off x="3810000" y="4320084"/>
            <a:ext cx="996950" cy="817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7" name="Equation" r:id="rId5" imgW="1180800" imgH="812520" progId="Equation.DSMT4">
                    <p:embed/>
                  </p:oleObj>
                </mc:Choice>
                <mc:Fallback>
                  <p:oleObj name="Equation" r:id="rId5" imgW="1180800" imgH="81252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0" y="4320084"/>
                          <a:ext cx="996950" cy="8175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28" name="Object 10"/>
          <p:cNvGraphicFramePr>
            <a:graphicFrameLocks noChangeAspect="1"/>
          </p:cNvGraphicFramePr>
          <p:nvPr/>
        </p:nvGraphicFramePr>
        <p:xfrm>
          <a:off x="914400" y="5105400"/>
          <a:ext cx="1087438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Equation" r:id="rId7" imgW="1282680" imgH="736560" progId="Equation.DSMT4">
                  <p:embed/>
                </p:oleObj>
              </mc:Choice>
              <mc:Fallback>
                <p:oleObj name="Equation" r:id="rId7" imgW="1282680" imgH="736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105400"/>
                        <a:ext cx="1087438" cy="744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362200" y="5105400"/>
            <a:ext cx="63113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E(t)=0 for t&lt;0 since no fluid can exit before it enters</a:t>
            </a:r>
          </a:p>
          <a:p>
            <a:r>
              <a:rPr lang="en-US" sz="2000" dirty="0" smtClean="0"/>
              <a:t>E(t)</a:t>
            </a:r>
            <a:r>
              <a:rPr lang="en-US" sz="2000" dirty="0" smtClean="0">
                <a:latin typeface="Arial"/>
                <a:cs typeface="Arial"/>
              </a:rPr>
              <a:t>≥0 for t&gt;0 since mass fractions are always positive</a:t>
            </a:r>
            <a:endParaRPr lang="en-US" sz="20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76200" y="6075904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Fraction of fluid element in the exit stream with age less than t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is: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942998"/>
              </p:ext>
            </p:extLst>
          </p:nvPr>
        </p:nvGraphicFramePr>
        <p:xfrm>
          <a:off x="7620000" y="5867400"/>
          <a:ext cx="796925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9" imgW="939600" imgH="761760" progId="Equation.DSMT4">
                  <p:embed/>
                </p:oleObj>
              </mc:Choice>
              <mc:Fallback>
                <p:oleObj name="Equation" r:id="rId9" imgW="939600" imgH="761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5867400"/>
                        <a:ext cx="796925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" y="1219200"/>
          <a:ext cx="914400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 g/m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203537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pulse of tracer was injected into a reactor, and the effluent concentration as a function of time is in the graph below.  Construct a figure of C(t) &amp; E(t) and calculate the fraction of material that spent between 3 &amp; 6 min in the reactor 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76200" y="3048000"/>
          <a:ext cx="3200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26670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Plot C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time: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24200" y="2514600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Tabulate E(t): divide C(t) by the total area under the C(t) curve, which must be numerically evaluated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495800" y="3226360"/>
          <a:ext cx="3416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1" name="Equation" r:id="rId4" imgW="3416040" imgH="736560" progId="Equation.DSMT4">
                  <p:embed/>
                </p:oleObj>
              </mc:Choice>
              <mc:Fallback>
                <p:oleObj name="Equation" r:id="rId4" imgW="3416040" imgH="736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26360"/>
                        <a:ext cx="3416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702414"/>
              </p:ext>
            </p:extLst>
          </p:nvPr>
        </p:nvGraphicFramePr>
        <p:xfrm>
          <a:off x="3403600" y="4876800"/>
          <a:ext cx="5664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" name="Equation" r:id="rId6" imgW="5663880" imgH="812520" progId="Equation.DSMT4">
                  <p:embed/>
                </p:oleObj>
              </mc:Choice>
              <mc:Fallback>
                <p:oleObj name="Equation" r:id="rId6" imgW="5663880" imgH="812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876800"/>
                        <a:ext cx="5664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200400" y="3987800"/>
          <a:ext cx="5905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" name="Equation" r:id="rId8" imgW="5905440" imgH="812520" progId="Equation.DSMT4">
                  <p:embed/>
                </p:oleObj>
              </mc:Choice>
              <mc:Fallback>
                <p:oleObj name="Equation" r:id="rId8" imgW="5905440" imgH="812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987800"/>
                        <a:ext cx="5905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041580"/>
              </p:ext>
            </p:extLst>
          </p:nvPr>
        </p:nvGraphicFramePr>
        <p:xfrm>
          <a:off x="4641850" y="5791200"/>
          <a:ext cx="2832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" name="Equation" r:id="rId10" imgW="2831760" imgH="736560" progId="Equation.DSMT4">
                  <p:embed/>
                </p:oleObj>
              </mc:Choice>
              <mc:Fallback>
                <p:oleObj name="Equation" r:id="rId10" imgW="2831760" imgH="736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5791200"/>
                        <a:ext cx="28321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" y="1219200"/>
          <a:ext cx="914400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 g/m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203537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pulse of tracer was injected into a reactor, and the effluent concentration as a function of time is in the graph below.  Construct a figure of C(t) &amp; E(t) and calculate the fraction of material that spent between 3 &amp; 6 min in the reactor 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76200" y="3048000"/>
          <a:ext cx="3200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26670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Plot C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time: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24200" y="2514600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Tabulate E(t): divide C(t) by the total area under the C(t) curve, which must be numerically evaluated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180010"/>
              </p:ext>
            </p:extLst>
          </p:nvPr>
        </p:nvGraphicFramePr>
        <p:xfrm>
          <a:off x="3276600" y="5743575"/>
          <a:ext cx="5384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5" name="Equation" r:id="rId4" imgW="5384520" imgH="736560" progId="Equation.DSMT4">
                  <p:embed/>
                </p:oleObj>
              </mc:Choice>
              <mc:Fallback>
                <p:oleObj name="Equation" r:id="rId4" imgW="5384520" imgH="736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743575"/>
                        <a:ext cx="53848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229100" y="4902200"/>
          <a:ext cx="4013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" name="Equation" r:id="rId6" imgW="4012920" imgH="736560" progId="Equation.DSMT4">
                  <p:embed/>
                </p:oleObj>
              </mc:Choice>
              <mc:Fallback>
                <p:oleObj name="Equation" r:id="rId6" imgW="4012920" imgH="736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902200"/>
                        <a:ext cx="4013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699000" y="3987800"/>
          <a:ext cx="3086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" name="Equation" r:id="rId8" imgW="3085920" imgH="812520" progId="Equation.DSMT4">
                  <p:embed/>
                </p:oleObj>
              </mc:Choice>
              <mc:Fallback>
                <p:oleObj name="Equation" r:id="rId8" imgW="3085920" imgH="812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3987800"/>
                        <a:ext cx="30861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495800" y="3225800"/>
          <a:ext cx="3416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8" name="Equation" r:id="rId10" imgW="3416040" imgH="736560" progId="Equation.DSMT4">
                  <p:embed/>
                </p:oleObj>
              </mc:Choice>
              <mc:Fallback>
                <p:oleObj name="Equation" r:id="rId10" imgW="3416040" imgH="736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25800"/>
                        <a:ext cx="3416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" y="1219200"/>
          <a:ext cx="914400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 g/m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203537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pulse of tracer was injected into a reactor, and the effluent concentration as a function of time is in the graph below.  Construct a figure of C(t) &amp; E(t) and calculate the fraction of material that spent between 3 &amp; 6 min in the reactor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" y="3832807"/>
            <a:ext cx="2544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Tabulate E(t): divide C(t) by the total area under the C(t) curve: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81672"/>
              </p:ext>
            </p:extLst>
          </p:nvPr>
        </p:nvGraphicFramePr>
        <p:xfrm>
          <a:off x="1117600" y="3020007"/>
          <a:ext cx="2235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2" name="Equation" r:id="rId3" imgW="2234880" imgH="736560" progId="Equation.DSMT4">
                  <p:embed/>
                </p:oleObj>
              </mc:Choice>
              <mc:Fallback>
                <p:oleObj name="Equation" r:id="rId3" imgW="2234880" imgH="736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3020007"/>
                        <a:ext cx="2235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985390"/>
              </p:ext>
            </p:extLst>
          </p:nvPr>
        </p:nvGraphicFramePr>
        <p:xfrm>
          <a:off x="2590800" y="3832807"/>
          <a:ext cx="14351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3" name="Equation" r:id="rId5" imgW="1714320" imgH="1079280" progId="Equation.DSMT4">
                  <p:embed/>
                </p:oleObj>
              </mc:Choice>
              <mc:Fallback>
                <p:oleObj name="Equation" r:id="rId5" imgW="1714320" imgH="10792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832807"/>
                        <a:ext cx="1435100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942227"/>
              </p:ext>
            </p:extLst>
          </p:nvPr>
        </p:nvGraphicFramePr>
        <p:xfrm>
          <a:off x="228600" y="5129795"/>
          <a:ext cx="1360488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4" name="Equation" r:id="rId7" imgW="1625400" imgH="609480" progId="Equation.DSMT4">
                  <p:embed/>
                </p:oleObj>
              </mc:Choice>
              <mc:Fallback>
                <p:oleObj name="Equation" r:id="rId7" imgW="1625400" imgH="609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129795"/>
                        <a:ext cx="1360488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008212"/>
              </p:ext>
            </p:extLst>
          </p:nvPr>
        </p:nvGraphicFramePr>
        <p:xfrm>
          <a:off x="1981200" y="5129794"/>
          <a:ext cx="16160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5" name="Equation" r:id="rId9" imgW="1930320" imgH="609480" progId="Equation.DSMT4">
                  <p:embed/>
                </p:oleObj>
              </mc:Choice>
              <mc:Fallback>
                <p:oleObj name="Equation" r:id="rId9" imgW="1930320" imgH="60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129794"/>
                        <a:ext cx="1616075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845934"/>
              </p:ext>
            </p:extLst>
          </p:nvPr>
        </p:nvGraphicFramePr>
        <p:xfrm>
          <a:off x="244475" y="5891794"/>
          <a:ext cx="150971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6" name="Equation" r:id="rId11" imgW="1803240" imgH="609480" progId="Equation.DSMT4">
                  <p:embed/>
                </p:oleObj>
              </mc:Choice>
              <mc:Fallback>
                <p:oleObj name="Equation" r:id="rId11" imgW="180324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" y="5891794"/>
                        <a:ext cx="1509712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1219200"/>
          <a:ext cx="9144002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"/>
                <a:gridCol w="566057"/>
                <a:gridCol w="685800"/>
                <a:gridCol w="533400"/>
                <a:gridCol w="685800"/>
                <a:gridCol w="533400"/>
                <a:gridCol w="685800"/>
                <a:gridCol w="685800"/>
                <a:gridCol w="685800"/>
                <a:gridCol w="685800"/>
                <a:gridCol w="783773"/>
                <a:gridCol w="653143"/>
                <a:gridCol w="772884"/>
                <a:gridCol w="53340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 g/m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1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370625"/>
              </p:ext>
            </p:extLst>
          </p:nvPr>
        </p:nvGraphicFramePr>
        <p:xfrm>
          <a:off x="1981200" y="5888583"/>
          <a:ext cx="165893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7" name="Equation" r:id="rId13" imgW="1981080" imgH="609480" progId="Equation.DSMT4">
                  <p:embed/>
                </p:oleObj>
              </mc:Choice>
              <mc:Fallback>
                <p:oleObj name="Equation" r:id="rId13" imgW="198108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888583"/>
                        <a:ext cx="1658937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91000" y="32766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Plot E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time:</a:t>
            </a:r>
          </a:p>
        </p:txBody>
      </p:sp>
      <p:graphicFrame>
        <p:nvGraphicFramePr>
          <p:cNvPr id="13" name="Chart 12"/>
          <p:cNvGraphicFramePr/>
          <p:nvPr/>
        </p:nvGraphicFramePr>
        <p:xfrm>
          <a:off x="4419600" y="3810000"/>
          <a:ext cx="3581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13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6200" y="30480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E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time:</a:t>
            </a:r>
          </a:p>
        </p:txBody>
      </p:sp>
      <p:graphicFrame>
        <p:nvGraphicFramePr>
          <p:cNvPr id="18" name="Chart 17"/>
          <p:cNvGraphicFramePr/>
          <p:nvPr/>
        </p:nvGraphicFramePr>
        <p:xfrm>
          <a:off x="76200" y="3429000"/>
          <a:ext cx="3581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" y="1219200"/>
          <a:ext cx="914400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 g/m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203537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pulse of tracer was injected into a reactor, and the effluent concentration as a function of time is in the graph below.  Construct a figure of C(t) &amp; E(t) and calculate the fraction of material that spent between 3 &amp; 6 min in the reactor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1219200"/>
          <a:ext cx="9144002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"/>
                <a:gridCol w="566057"/>
                <a:gridCol w="685800"/>
                <a:gridCol w="533400"/>
                <a:gridCol w="685800"/>
                <a:gridCol w="533400"/>
                <a:gridCol w="685800"/>
                <a:gridCol w="685800"/>
                <a:gridCol w="685800"/>
                <a:gridCol w="685800"/>
                <a:gridCol w="783773"/>
                <a:gridCol w="653143"/>
                <a:gridCol w="772884"/>
                <a:gridCol w="53340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 g/m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3352800" y="2971800"/>
            <a:ext cx="5791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Fraction of material that spent between 3 &amp; 6 min in reactor = area under E(t) curve between 3 &amp; 6 min  </a:t>
            </a:r>
            <a:endParaRPr lang="en-US" dirty="0"/>
          </a:p>
        </p:txBody>
      </p:sp>
      <p:graphicFrame>
        <p:nvGraphicFramePr>
          <p:cNvPr id="61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008018"/>
              </p:ext>
            </p:extLst>
          </p:nvPr>
        </p:nvGraphicFramePr>
        <p:xfrm>
          <a:off x="4398963" y="4038600"/>
          <a:ext cx="38354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" name="Equation" r:id="rId4" imgW="3835080" imgH="812520" progId="Equation.DSMT4">
                  <p:embed/>
                </p:oleObj>
              </mc:Choice>
              <mc:Fallback>
                <p:oleObj name="Equation" r:id="rId4" imgW="3835080" imgH="812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8963" y="4038600"/>
                        <a:ext cx="38354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943751"/>
              </p:ext>
            </p:extLst>
          </p:nvPr>
        </p:nvGraphicFramePr>
        <p:xfrm>
          <a:off x="4267200" y="5029994"/>
          <a:ext cx="4098926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3" name="Equation" r:id="rId6" imgW="4902120" imgH="736560" progId="Equation.DSMT4">
                  <p:embed/>
                </p:oleObj>
              </mc:Choice>
              <mc:Fallback>
                <p:oleObj name="Equation" r:id="rId6" imgW="4902120" imgH="736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029994"/>
                        <a:ext cx="4098926" cy="735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1514272" y="3657600"/>
            <a:ext cx="512064" cy="1783080"/>
          </a:xfrm>
          <a:prstGeom prst="rect">
            <a:avLst/>
          </a:prstGeom>
          <a:solidFill>
            <a:schemeClr val="tx2">
              <a:lumMod val="40000"/>
              <a:lumOff val="6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566026" y="3581400"/>
            <a:ext cx="2377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Evaluate numerically:</a:t>
            </a:r>
          </a:p>
        </p:txBody>
      </p:sp>
      <p:graphicFrame>
        <p:nvGraphicFramePr>
          <p:cNvPr id="615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697319"/>
              </p:ext>
            </p:extLst>
          </p:nvPr>
        </p:nvGraphicFramePr>
        <p:xfrm>
          <a:off x="5610226" y="5760650"/>
          <a:ext cx="1412875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4" name="Equation" r:id="rId8" imgW="1688760" imgH="736560" progId="Equation.DSMT4">
                  <p:embed/>
                </p:oleObj>
              </mc:Choice>
              <mc:Fallback>
                <p:oleObj name="Equation" r:id="rId8" imgW="1688760" imgH="736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0226" y="5760650"/>
                        <a:ext cx="1412875" cy="735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001443"/>
              </p:ext>
            </p:extLst>
          </p:nvPr>
        </p:nvGraphicFramePr>
        <p:xfrm>
          <a:off x="1550988" y="5486400"/>
          <a:ext cx="16732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Equation" r:id="rId3" imgW="1981080" imgH="736560" progId="Equation.DSMT4">
                  <p:embed/>
                </p:oleObj>
              </mc:Choice>
              <mc:Fallback>
                <p:oleObj name="Equation" r:id="rId3" imgW="1981080" imgH="736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8" y="5486400"/>
                        <a:ext cx="1673225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Step-Input to Determine E(t)</a:t>
            </a:r>
            <a:endParaRPr lang="en-US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257300" y="914400"/>
            <a:ext cx="6629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 smtClean="0"/>
              <a:t>Disadvantages</a:t>
            </a:r>
            <a:r>
              <a:rPr lang="en-US" sz="2000" dirty="0" smtClean="0"/>
              <a:t> of pulse input:</a:t>
            </a:r>
            <a:r>
              <a:rPr lang="en-US" sz="2000" baseline="0" dirty="0" smtClean="0"/>
              <a:t> </a:t>
            </a:r>
          </a:p>
          <a:p>
            <a:pPr marL="282575" indent="-165100">
              <a:buFontTx/>
              <a:buChar char="•"/>
            </a:pPr>
            <a:r>
              <a:rPr lang="en-US" sz="2000" baseline="0" dirty="0" smtClean="0"/>
              <a:t>Injection </a:t>
            </a:r>
            <a:r>
              <a:rPr lang="en-US" sz="2000" baseline="0" dirty="0"/>
              <a:t>must be done in a very short time</a:t>
            </a:r>
          </a:p>
          <a:p>
            <a:pPr marL="282575" indent="-165100">
              <a:buFontTx/>
              <a:buChar char="•"/>
            </a:pPr>
            <a:r>
              <a:rPr lang="en-US" sz="2000" baseline="0" dirty="0"/>
              <a:t> </a:t>
            </a:r>
            <a:r>
              <a:rPr lang="en-US" sz="2000" dirty="0" smtClean="0"/>
              <a:t>Can be i</a:t>
            </a:r>
            <a:r>
              <a:rPr lang="en-US" sz="2000" baseline="0" dirty="0" smtClean="0"/>
              <a:t>naccurate when </a:t>
            </a:r>
            <a:r>
              <a:rPr lang="en-US" sz="2000" baseline="0" dirty="0"/>
              <a:t>the c-curve has a long </a:t>
            </a:r>
            <a:r>
              <a:rPr lang="en-US" sz="2000" baseline="0" dirty="0" smtClean="0"/>
              <a:t>tail</a:t>
            </a:r>
            <a:endParaRPr lang="en-US" sz="2000" baseline="0" dirty="0"/>
          </a:p>
          <a:p>
            <a:pPr marL="282575" indent="-165100">
              <a:buFontTx/>
              <a:buChar char="•"/>
            </a:pPr>
            <a:r>
              <a:rPr lang="en-US" sz="2000" baseline="0" dirty="0"/>
              <a:t> </a:t>
            </a:r>
            <a:r>
              <a:rPr lang="en-US" sz="2000" baseline="0" dirty="0" smtClean="0"/>
              <a:t>Amount </a:t>
            </a:r>
            <a:r>
              <a:rPr lang="en-US" sz="2000" baseline="0" dirty="0"/>
              <a:t>of tracer used </a:t>
            </a:r>
            <a:r>
              <a:rPr lang="en-US" sz="2000" baseline="0" dirty="0" smtClean="0"/>
              <a:t>must </a:t>
            </a:r>
            <a:r>
              <a:rPr lang="en-US" sz="2000" baseline="0" dirty="0"/>
              <a:t>be </a:t>
            </a:r>
            <a:r>
              <a:rPr lang="en-US" sz="2000" baseline="0" dirty="0" smtClean="0"/>
              <a:t>known</a:t>
            </a:r>
            <a:endParaRPr lang="en-US" sz="2000" baseline="0" dirty="0"/>
          </a:p>
        </p:txBody>
      </p:sp>
      <p:graphicFrame>
        <p:nvGraphicFramePr>
          <p:cNvPr id="717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821519"/>
              </p:ext>
            </p:extLst>
          </p:nvPr>
        </p:nvGraphicFramePr>
        <p:xfrm>
          <a:off x="4419600" y="5426075"/>
          <a:ext cx="1792287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1" name="Equation" r:id="rId5" imgW="2145960" imgH="825480" progId="Equation.DSMT4">
                  <p:embed/>
                </p:oleObj>
              </mc:Choice>
              <mc:Fallback>
                <p:oleObj name="Equation" r:id="rId5" imgW="2145960" imgH="825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426075"/>
                        <a:ext cx="1792287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838200" y="2340114"/>
            <a:ext cx="746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 smtClean="0"/>
              <a:t>Alternatively, E(t) can </a:t>
            </a:r>
            <a:r>
              <a:rPr lang="en-US" sz="2000" dirty="0" smtClean="0"/>
              <a:t>be determined using a step input:</a:t>
            </a:r>
            <a:r>
              <a:rPr lang="en-US" sz="2000" baseline="0" dirty="0" smtClean="0"/>
              <a:t> </a:t>
            </a:r>
          </a:p>
          <a:p>
            <a:pPr marL="282575" indent="-165100">
              <a:buFontTx/>
              <a:buChar char="•"/>
            </a:pPr>
            <a:r>
              <a:rPr lang="en-US" sz="2000" baseline="0" dirty="0" smtClean="0"/>
              <a:t>Conc. of tracer is kept constant until outlet conc. =  inlet conc. </a:t>
            </a:r>
            <a:endParaRPr lang="en-US" sz="2000" baseline="0" dirty="0"/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1414462" y="3200400"/>
            <a:ext cx="11272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injection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5407025" y="3201987"/>
            <a:ext cx="12250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detection</a:t>
            </a:r>
          </a:p>
        </p:txBody>
      </p:sp>
      <p:sp>
        <p:nvSpPr>
          <p:cNvPr id="21" name="Text Box 26"/>
          <p:cNvSpPr txBox="1">
            <a:spLocks noChangeArrowheads="1"/>
          </p:cNvSpPr>
          <p:nvPr/>
        </p:nvSpPr>
        <p:spPr bwMode="auto">
          <a:xfrm>
            <a:off x="6934200" y="4267200"/>
            <a:ext cx="142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i="1" dirty="0"/>
              <a:t>The C curve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41350" y="3276600"/>
            <a:ext cx="2895600" cy="1912938"/>
            <a:chOff x="304800" y="3671887"/>
            <a:chExt cx="2895600" cy="1912938"/>
          </a:xfrm>
        </p:grpSpPr>
        <p:sp>
          <p:nvSpPr>
            <p:cNvPr id="11" name="Line 3"/>
            <p:cNvSpPr>
              <a:spLocks noChangeShapeType="1"/>
            </p:cNvSpPr>
            <p:nvPr/>
          </p:nvSpPr>
          <p:spPr bwMode="auto">
            <a:xfrm flipV="1">
              <a:off x="812800" y="3671887"/>
              <a:ext cx="0" cy="152241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825500" y="5181600"/>
              <a:ext cx="22256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2946400" y="5187950"/>
              <a:ext cx="254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/>
                <a:t>t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04800" y="3902075"/>
              <a:ext cx="4826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dirty="0" err="1"/>
                <a:t>C</a:t>
              </a:r>
              <a:r>
                <a:rPr lang="en-US" altLang="zh-TW" sz="2000" baseline="-25000" dirty="0" err="1"/>
                <a:t>in</a:t>
              </a:r>
              <a:endParaRPr lang="en-US" altLang="zh-TW" sz="2000" dirty="0"/>
            </a:p>
          </p:txBody>
        </p:sp>
        <p:sp>
          <p:nvSpPr>
            <p:cNvPr id="22" name="Text Box 28"/>
            <p:cNvSpPr txBox="1">
              <a:spLocks noChangeArrowheads="1"/>
            </p:cNvSpPr>
            <p:nvPr/>
          </p:nvSpPr>
          <p:spPr bwMode="auto">
            <a:xfrm>
              <a:off x="1685925" y="5156200"/>
              <a:ext cx="254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TW" altLang="en-US" sz="2000"/>
                <a:t>t</a:t>
              </a:r>
            </a:p>
          </p:txBody>
        </p: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 flipV="1">
              <a:off x="1814512" y="4430712"/>
              <a:ext cx="0" cy="75406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30"/>
            <p:cNvSpPr>
              <a:spLocks noChangeShapeType="1"/>
            </p:cNvSpPr>
            <p:nvPr/>
          </p:nvSpPr>
          <p:spPr bwMode="auto">
            <a:xfrm>
              <a:off x="1801812" y="4443412"/>
              <a:ext cx="1101725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375150" y="3276600"/>
            <a:ext cx="3533775" cy="1912938"/>
            <a:chOff x="4038600" y="3671887"/>
            <a:chExt cx="3533775" cy="1912938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V="1">
              <a:off x="4613275" y="3671887"/>
              <a:ext cx="0" cy="152241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625975" y="5181600"/>
              <a:ext cx="28813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7318375" y="5187950"/>
              <a:ext cx="254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/>
                <a:t>t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4038600" y="4038600"/>
              <a:ext cx="565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dirty="0" err="1"/>
                <a:t>C</a:t>
              </a:r>
              <a:r>
                <a:rPr lang="en-US" altLang="zh-TW" sz="2000" baseline="-25000" dirty="0" err="1"/>
                <a:t>out</a:t>
              </a:r>
              <a:endParaRPr lang="en-US" altLang="zh-TW" sz="2000" dirty="0"/>
            </a:p>
          </p:txBody>
        </p:sp>
        <p:sp>
          <p:nvSpPr>
            <p:cNvPr id="25" name="Freeform 31"/>
            <p:cNvSpPr>
              <a:spLocks/>
            </p:cNvSpPr>
            <p:nvPr/>
          </p:nvSpPr>
          <p:spPr bwMode="auto">
            <a:xfrm>
              <a:off x="5138737" y="4376737"/>
              <a:ext cx="2139950" cy="812800"/>
            </a:xfrm>
            <a:custGeom>
              <a:avLst/>
              <a:gdLst/>
              <a:ahLst/>
              <a:cxnLst>
                <a:cxn ang="0">
                  <a:pos x="0" y="509"/>
                </a:cxn>
                <a:cxn ang="0">
                  <a:pos x="164" y="494"/>
                </a:cxn>
                <a:cxn ang="0">
                  <a:pos x="351" y="400"/>
                </a:cxn>
                <a:cxn ang="0">
                  <a:pos x="483" y="237"/>
                </a:cxn>
                <a:cxn ang="0">
                  <a:pos x="600" y="81"/>
                </a:cxn>
                <a:cxn ang="0">
                  <a:pos x="881" y="11"/>
                </a:cxn>
                <a:cxn ang="0">
                  <a:pos x="1348" y="18"/>
                </a:cxn>
              </a:cxnLst>
              <a:rect l="0" t="0" r="r" b="b"/>
              <a:pathLst>
                <a:path w="1348" h="512">
                  <a:moveTo>
                    <a:pt x="0" y="509"/>
                  </a:moveTo>
                  <a:cubicBezTo>
                    <a:pt x="53" y="510"/>
                    <a:pt x="106" y="512"/>
                    <a:pt x="164" y="494"/>
                  </a:cubicBezTo>
                  <a:cubicBezTo>
                    <a:pt x="222" y="476"/>
                    <a:pt x="298" y="443"/>
                    <a:pt x="351" y="400"/>
                  </a:cubicBezTo>
                  <a:cubicBezTo>
                    <a:pt x="404" y="357"/>
                    <a:pt x="442" y="290"/>
                    <a:pt x="483" y="237"/>
                  </a:cubicBezTo>
                  <a:cubicBezTo>
                    <a:pt x="524" y="184"/>
                    <a:pt x="534" y="119"/>
                    <a:pt x="600" y="81"/>
                  </a:cubicBezTo>
                  <a:cubicBezTo>
                    <a:pt x="666" y="43"/>
                    <a:pt x="756" y="22"/>
                    <a:pt x="881" y="11"/>
                  </a:cubicBezTo>
                  <a:cubicBezTo>
                    <a:pt x="1006" y="0"/>
                    <a:pt x="1177" y="9"/>
                    <a:pt x="1348" y="18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Text Box 33"/>
            <p:cNvSpPr txBox="1">
              <a:spLocks noChangeArrowheads="1"/>
            </p:cNvSpPr>
            <p:nvPr/>
          </p:nvSpPr>
          <p:spPr bwMode="auto">
            <a:xfrm>
              <a:off x="5019675" y="5187950"/>
              <a:ext cx="254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/>
                <a:t>t</a:t>
              </a:r>
            </a:p>
          </p:txBody>
        </p:sp>
      </p:grp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3200400" y="3856056"/>
            <a:ext cx="48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 smtClean="0"/>
              <a:t>C</a:t>
            </a:r>
            <a:r>
              <a:rPr lang="en-US" altLang="zh-TW" sz="2000" baseline="-25000" dirty="0" smtClean="0"/>
              <a:t>0</a:t>
            </a:r>
            <a:endParaRPr lang="en-US" altLang="zh-TW" sz="2000" dirty="0"/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7620000" y="3810000"/>
            <a:ext cx="48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 smtClean="0"/>
              <a:t>C</a:t>
            </a:r>
            <a:r>
              <a:rPr lang="en-US" altLang="zh-TW" sz="2000" baseline="-25000" dirty="0" smtClean="0"/>
              <a:t>0</a:t>
            </a:r>
            <a:endParaRPr lang="en-US" altLang="zh-TW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8"/>
          <p:cNvSpPr txBox="1">
            <a:spLocks/>
          </p:cNvSpPr>
          <p:nvPr/>
        </p:nvSpPr>
        <p:spPr>
          <a:xfrm>
            <a:off x="0" y="-1"/>
            <a:ext cx="9144000" cy="124142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7030A0"/>
                </a:solidFill>
              </a:rPr>
              <a:t>Questions</a:t>
            </a:r>
            <a:endParaRPr lang="en-US" dirty="0">
              <a:solidFill>
                <a:srgbClr val="7030A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3850" y="762000"/>
            <a:ext cx="8449690" cy="2890837"/>
            <a:chOff x="323850" y="838200"/>
            <a:chExt cx="8449690" cy="2890837"/>
          </a:xfrm>
        </p:grpSpPr>
        <p:sp>
          <p:nvSpPr>
            <p:cNvPr id="7" name="TextBox 6"/>
            <p:cNvSpPr txBox="1"/>
            <p:nvPr/>
          </p:nvSpPr>
          <p:spPr>
            <a:xfrm>
              <a:off x="467740" y="838200"/>
              <a:ext cx="8305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7030A0"/>
                  </a:solidFill>
                </a:rPr>
                <a:t>1. Which of the following graphs would you expect to see if a pulse tracer test were performed on an ideal CSTR? 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23850" y="1752600"/>
              <a:ext cx="8210550" cy="1976437"/>
              <a:chOff x="323850" y="1676400"/>
              <a:chExt cx="8210550" cy="1976437"/>
            </a:xfrm>
          </p:grpSpPr>
          <p:grpSp>
            <p:nvGrpSpPr>
              <p:cNvPr id="38" name="Group 6"/>
              <p:cNvGrpSpPr>
                <a:grpSpLocks/>
              </p:cNvGrpSpPr>
              <p:nvPr/>
            </p:nvGrpSpPr>
            <p:grpSpPr bwMode="auto">
              <a:xfrm>
                <a:off x="323850" y="1695449"/>
                <a:ext cx="1906465" cy="1957388"/>
                <a:chOff x="134" y="52"/>
                <a:chExt cx="1301" cy="1233"/>
              </a:xfrm>
            </p:grpSpPr>
            <p:sp>
              <p:nvSpPr>
                <p:cNvPr id="39" name="Line 2"/>
                <p:cNvSpPr>
                  <a:spLocks noChangeShapeType="1"/>
                </p:cNvSpPr>
                <p:nvPr/>
              </p:nvSpPr>
              <p:spPr bwMode="auto">
                <a:xfrm>
                  <a:off x="415" y="1022"/>
                  <a:ext cx="97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407" y="188"/>
                  <a:ext cx="0" cy="834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1261" y="1033"/>
                  <a:ext cx="17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/>
                    <a:t>t</a:t>
                  </a:r>
                </a:p>
              </p:txBody>
            </p:sp>
            <p:sp>
              <p:nvSpPr>
                <p:cNvPr id="42" name="Text Box 5"/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-226" y="412"/>
                  <a:ext cx="993" cy="2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/>
                    <a:t>Tracer </a:t>
                  </a:r>
                  <a:r>
                    <a:rPr lang="en-US" altLang="zh-TW" sz="2000" i="1" dirty="0" err="1"/>
                    <a:t>Conc</a:t>
                  </a:r>
                  <a:endParaRPr lang="en-US" altLang="zh-TW" sz="2000" i="1" dirty="0"/>
                </a:p>
              </p:txBody>
            </p:sp>
          </p:grpSp>
          <p:sp>
            <p:nvSpPr>
              <p:cNvPr id="43" name="Freeform 7"/>
              <p:cNvSpPr>
                <a:spLocks/>
              </p:cNvSpPr>
              <p:nvPr/>
            </p:nvSpPr>
            <p:spPr bwMode="auto">
              <a:xfrm>
                <a:off x="992066" y="1939924"/>
                <a:ext cx="616927" cy="1293813"/>
              </a:xfrm>
              <a:custGeom>
                <a:avLst/>
                <a:gdLst/>
                <a:ahLst/>
                <a:cxnLst>
                  <a:cxn ang="0">
                    <a:pos x="0" y="815"/>
                  </a:cxn>
                  <a:cxn ang="0">
                    <a:pos x="94" y="737"/>
                  </a:cxn>
                  <a:cxn ang="0">
                    <a:pos x="156" y="558"/>
                  </a:cxn>
                  <a:cxn ang="0">
                    <a:pos x="195" y="308"/>
                  </a:cxn>
                  <a:cxn ang="0">
                    <a:pos x="203" y="152"/>
                  </a:cxn>
                  <a:cxn ang="0">
                    <a:pos x="203" y="51"/>
                  </a:cxn>
                  <a:cxn ang="0">
                    <a:pos x="242" y="12"/>
                  </a:cxn>
                  <a:cxn ang="0">
                    <a:pos x="281" y="51"/>
                  </a:cxn>
                  <a:cxn ang="0">
                    <a:pos x="288" y="316"/>
                  </a:cxn>
                  <a:cxn ang="0">
                    <a:pos x="320" y="566"/>
                  </a:cxn>
                  <a:cxn ang="0">
                    <a:pos x="343" y="682"/>
                  </a:cxn>
                  <a:cxn ang="0">
                    <a:pos x="374" y="745"/>
                  </a:cxn>
                  <a:cxn ang="0">
                    <a:pos x="421" y="815"/>
                  </a:cxn>
                </a:cxnLst>
                <a:rect l="0" t="0" r="r" b="b"/>
                <a:pathLst>
                  <a:path w="421" h="815">
                    <a:moveTo>
                      <a:pt x="0" y="815"/>
                    </a:moveTo>
                    <a:cubicBezTo>
                      <a:pt x="34" y="797"/>
                      <a:pt x="68" y="780"/>
                      <a:pt x="94" y="737"/>
                    </a:cubicBezTo>
                    <a:cubicBezTo>
                      <a:pt x="120" y="694"/>
                      <a:pt x="139" y="629"/>
                      <a:pt x="156" y="558"/>
                    </a:cubicBezTo>
                    <a:cubicBezTo>
                      <a:pt x="173" y="487"/>
                      <a:pt x="187" y="376"/>
                      <a:pt x="195" y="308"/>
                    </a:cubicBezTo>
                    <a:cubicBezTo>
                      <a:pt x="203" y="240"/>
                      <a:pt x="202" y="195"/>
                      <a:pt x="203" y="152"/>
                    </a:cubicBezTo>
                    <a:cubicBezTo>
                      <a:pt x="204" y="109"/>
                      <a:pt x="197" y="74"/>
                      <a:pt x="203" y="51"/>
                    </a:cubicBezTo>
                    <a:cubicBezTo>
                      <a:pt x="209" y="28"/>
                      <a:pt x="229" y="12"/>
                      <a:pt x="242" y="12"/>
                    </a:cubicBezTo>
                    <a:cubicBezTo>
                      <a:pt x="255" y="12"/>
                      <a:pt x="273" y="0"/>
                      <a:pt x="281" y="51"/>
                    </a:cubicBezTo>
                    <a:cubicBezTo>
                      <a:pt x="289" y="102"/>
                      <a:pt x="282" y="230"/>
                      <a:pt x="288" y="316"/>
                    </a:cubicBezTo>
                    <a:cubicBezTo>
                      <a:pt x="294" y="402"/>
                      <a:pt x="311" y="505"/>
                      <a:pt x="320" y="566"/>
                    </a:cubicBezTo>
                    <a:cubicBezTo>
                      <a:pt x="329" y="627"/>
                      <a:pt x="334" y="652"/>
                      <a:pt x="343" y="682"/>
                    </a:cubicBezTo>
                    <a:cubicBezTo>
                      <a:pt x="352" y="712"/>
                      <a:pt x="361" y="723"/>
                      <a:pt x="374" y="745"/>
                    </a:cubicBezTo>
                    <a:cubicBezTo>
                      <a:pt x="387" y="767"/>
                      <a:pt x="404" y="791"/>
                      <a:pt x="421" y="815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Line 8"/>
              <p:cNvSpPr>
                <a:spLocks noChangeShapeType="1"/>
              </p:cNvSpPr>
              <p:nvPr/>
            </p:nvSpPr>
            <p:spPr bwMode="auto">
              <a:xfrm>
                <a:off x="1349620" y="1895823"/>
                <a:ext cx="0" cy="140017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5" name="Group 10"/>
              <p:cNvGrpSpPr>
                <a:grpSpLocks/>
              </p:cNvGrpSpPr>
              <p:nvPr/>
            </p:nvGrpSpPr>
            <p:grpSpPr bwMode="auto">
              <a:xfrm>
                <a:off x="2222988" y="1777997"/>
                <a:ext cx="1894743" cy="1855790"/>
                <a:chOff x="142" y="104"/>
                <a:chExt cx="1293" cy="1169"/>
              </a:xfrm>
            </p:grpSpPr>
            <p:sp>
              <p:nvSpPr>
                <p:cNvPr id="46" name="Line 11"/>
                <p:cNvSpPr>
                  <a:spLocks noChangeShapeType="1"/>
                </p:cNvSpPr>
                <p:nvPr/>
              </p:nvSpPr>
              <p:spPr bwMode="auto">
                <a:xfrm>
                  <a:off x="415" y="1022"/>
                  <a:ext cx="97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407" y="188"/>
                  <a:ext cx="0" cy="83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261" y="1021"/>
                  <a:ext cx="17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/>
                    <a:t>t</a:t>
                  </a:r>
                </a:p>
              </p:txBody>
            </p:sp>
            <p:sp>
              <p:nvSpPr>
                <p:cNvPr id="49" name="Text Box 14"/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-218" y="464"/>
                  <a:ext cx="993" cy="2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 smtClean="0"/>
                    <a:t>Tracer </a:t>
                  </a:r>
                  <a:r>
                    <a:rPr lang="en-US" altLang="zh-TW" sz="2000" i="1" dirty="0" err="1" smtClean="0"/>
                    <a:t>Conc</a:t>
                  </a:r>
                  <a:endParaRPr lang="en-US" altLang="zh-TW" sz="2000" i="1" dirty="0"/>
                </a:p>
              </p:txBody>
            </p:sp>
          </p:grpSp>
          <p:sp>
            <p:nvSpPr>
              <p:cNvPr id="50" name="Freeform 15"/>
              <p:cNvSpPr>
                <a:spLocks/>
              </p:cNvSpPr>
              <p:nvPr/>
            </p:nvSpPr>
            <p:spPr bwMode="auto">
              <a:xfrm>
                <a:off x="2617178" y="2243137"/>
                <a:ext cx="1289538" cy="9779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6" y="156"/>
                  </a:cxn>
                  <a:cxn ang="0">
                    <a:pos x="148" y="367"/>
                  </a:cxn>
                  <a:cxn ang="0">
                    <a:pos x="343" y="507"/>
                  </a:cxn>
                  <a:cxn ang="0">
                    <a:pos x="607" y="593"/>
                  </a:cxn>
                  <a:cxn ang="0">
                    <a:pos x="880" y="616"/>
                  </a:cxn>
                </a:cxnLst>
                <a:rect l="0" t="0" r="r" b="b"/>
                <a:pathLst>
                  <a:path w="880" h="616">
                    <a:moveTo>
                      <a:pt x="0" y="0"/>
                    </a:moveTo>
                    <a:cubicBezTo>
                      <a:pt x="10" y="47"/>
                      <a:pt x="21" y="95"/>
                      <a:pt x="46" y="156"/>
                    </a:cubicBezTo>
                    <a:cubicBezTo>
                      <a:pt x="71" y="217"/>
                      <a:pt x="99" y="309"/>
                      <a:pt x="148" y="367"/>
                    </a:cubicBezTo>
                    <a:cubicBezTo>
                      <a:pt x="197" y="425"/>
                      <a:pt x="267" y="469"/>
                      <a:pt x="343" y="507"/>
                    </a:cubicBezTo>
                    <a:cubicBezTo>
                      <a:pt x="419" y="545"/>
                      <a:pt x="518" y="575"/>
                      <a:pt x="607" y="593"/>
                    </a:cubicBezTo>
                    <a:cubicBezTo>
                      <a:pt x="696" y="611"/>
                      <a:pt x="788" y="613"/>
                      <a:pt x="880" y="616"/>
                    </a:cubicBezTo>
                  </a:path>
                </a:pathLst>
              </a:custGeom>
              <a:noFill/>
              <a:ln w="28575" cap="flat" cmpd="sng">
                <a:solidFill>
                  <a:schemeClr val="accent5">
                    <a:lumMod val="75000"/>
                  </a:schemeClr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1" name="Group 16"/>
              <p:cNvGrpSpPr>
                <a:grpSpLocks/>
              </p:cNvGrpSpPr>
              <p:nvPr/>
            </p:nvGrpSpPr>
            <p:grpSpPr bwMode="auto">
              <a:xfrm>
                <a:off x="4371242" y="1677986"/>
                <a:ext cx="1916723" cy="1974851"/>
                <a:chOff x="127" y="41"/>
                <a:chExt cx="1308" cy="1244"/>
              </a:xfrm>
            </p:grpSpPr>
            <p:sp>
              <p:nvSpPr>
                <p:cNvPr id="53" name="Line 17"/>
                <p:cNvSpPr>
                  <a:spLocks noChangeShapeType="1"/>
                </p:cNvSpPr>
                <p:nvPr/>
              </p:nvSpPr>
              <p:spPr bwMode="auto">
                <a:xfrm>
                  <a:off x="415" y="1022"/>
                  <a:ext cx="97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407" y="188"/>
                  <a:ext cx="0" cy="83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261" y="1033"/>
                  <a:ext cx="17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/>
                    <a:t>t</a:t>
                  </a:r>
                </a:p>
              </p:txBody>
            </p:sp>
            <p:sp>
              <p:nvSpPr>
                <p:cNvPr id="57" name="Text Box 20"/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-233" y="401"/>
                  <a:ext cx="993" cy="2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/>
                    <a:t>Tracer </a:t>
                  </a:r>
                  <a:r>
                    <a:rPr lang="en-US" altLang="zh-TW" sz="2000" i="1" dirty="0" err="1"/>
                    <a:t>Conc</a:t>
                  </a:r>
                  <a:endParaRPr lang="en-US" altLang="zh-TW" sz="2000" i="1" dirty="0"/>
                </a:p>
              </p:txBody>
            </p:sp>
          </p:grpSp>
          <p:sp>
            <p:nvSpPr>
              <p:cNvPr id="58" name="Freeform 21"/>
              <p:cNvSpPr>
                <a:spLocks/>
              </p:cNvSpPr>
              <p:nvPr/>
            </p:nvSpPr>
            <p:spPr bwMode="auto">
              <a:xfrm>
                <a:off x="4865079" y="2354263"/>
                <a:ext cx="1267557" cy="879475"/>
              </a:xfrm>
              <a:custGeom>
                <a:avLst/>
                <a:gdLst/>
                <a:ahLst/>
                <a:cxnLst>
                  <a:cxn ang="0">
                    <a:pos x="0" y="554"/>
                  </a:cxn>
                  <a:cxn ang="0">
                    <a:pos x="78" y="515"/>
                  </a:cxn>
                  <a:cxn ang="0">
                    <a:pos x="141" y="328"/>
                  </a:cxn>
                  <a:cxn ang="0">
                    <a:pos x="195" y="86"/>
                  </a:cxn>
                  <a:cxn ang="0">
                    <a:pos x="296" y="1"/>
                  </a:cxn>
                  <a:cxn ang="0">
                    <a:pos x="421" y="94"/>
                  </a:cxn>
                  <a:cxn ang="0">
                    <a:pos x="499" y="343"/>
                  </a:cxn>
                  <a:cxn ang="0">
                    <a:pos x="624" y="460"/>
                  </a:cxn>
                  <a:cxn ang="0">
                    <a:pos x="787" y="538"/>
                  </a:cxn>
                  <a:cxn ang="0">
                    <a:pos x="865" y="546"/>
                  </a:cxn>
                </a:cxnLst>
                <a:rect l="0" t="0" r="r" b="b"/>
                <a:pathLst>
                  <a:path w="865" h="554">
                    <a:moveTo>
                      <a:pt x="0" y="554"/>
                    </a:moveTo>
                    <a:cubicBezTo>
                      <a:pt x="27" y="553"/>
                      <a:pt x="55" y="553"/>
                      <a:pt x="78" y="515"/>
                    </a:cubicBezTo>
                    <a:cubicBezTo>
                      <a:pt x="101" y="477"/>
                      <a:pt x="122" y="399"/>
                      <a:pt x="141" y="328"/>
                    </a:cubicBezTo>
                    <a:cubicBezTo>
                      <a:pt x="160" y="257"/>
                      <a:pt x="169" y="140"/>
                      <a:pt x="195" y="86"/>
                    </a:cubicBezTo>
                    <a:cubicBezTo>
                      <a:pt x="221" y="32"/>
                      <a:pt x="258" y="0"/>
                      <a:pt x="296" y="1"/>
                    </a:cubicBezTo>
                    <a:cubicBezTo>
                      <a:pt x="334" y="2"/>
                      <a:pt x="387" y="37"/>
                      <a:pt x="421" y="94"/>
                    </a:cubicBezTo>
                    <a:cubicBezTo>
                      <a:pt x="455" y="151"/>
                      <a:pt x="465" y="282"/>
                      <a:pt x="499" y="343"/>
                    </a:cubicBezTo>
                    <a:cubicBezTo>
                      <a:pt x="533" y="404"/>
                      <a:pt x="576" y="428"/>
                      <a:pt x="624" y="460"/>
                    </a:cubicBezTo>
                    <a:cubicBezTo>
                      <a:pt x="672" y="492"/>
                      <a:pt x="747" y="524"/>
                      <a:pt x="787" y="538"/>
                    </a:cubicBezTo>
                    <a:cubicBezTo>
                      <a:pt x="827" y="552"/>
                      <a:pt x="852" y="545"/>
                      <a:pt x="865" y="546"/>
                    </a:cubicBezTo>
                  </a:path>
                </a:pathLst>
              </a:custGeom>
              <a:noFill/>
              <a:ln w="28575" cap="flat" cmpd="sng">
                <a:solidFill>
                  <a:srgbClr val="CC00CC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Line 22"/>
              <p:cNvSpPr>
                <a:spLocks noChangeShapeType="1"/>
              </p:cNvSpPr>
              <p:nvPr/>
            </p:nvSpPr>
            <p:spPr bwMode="auto">
              <a:xfrm>
                <a:off x="5590097" y="2603151"/>
                <a:ext cx="0" cy="66833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Text Box 23"/>
              <p:cNvSpPr txBox="1">
                <a:spLocks noChangeArrowheads="1"/>
              </p:cNvSpPr>
              <p:nvPr/>
            </p:nvSpPr>
            <p:spPr bwMode="auto">
              <a:xfrm>
                <a:off x="5450885" y="3119438"/>
                <a:ext cx="296876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TW" altLang="en-US" sz="2000" dirty="0">
                    <a:sym typeface="Symbol" pitchFamily="18" charset="2"/>
                  </a:rPr>
                  <a:t></a:t>
                </a:r>
                <a:endParaRPr lang="zh-TW" altLang="en-US" sz="2000" dirty="0"/>
              </a:p>
            </p:txBody>
          </p:sp>
          <p:grpSp>
            <p:nvGrpSpPr>
              <p:cNvPr id="61" name="Group 27"/>
              <p:cNvGrpSpPr>
                <a:grpSpLocks/>
              </p:cNvGrpSpPr>
              <p:nvPr/>
            </p:nvGrpSpPr>
            <p:grpSpPr bwMode="auto">
              <a:xfrm>
                <a:off x="6625004" y="1676400"/>
                <a:ext cx="1909396" cy="1955800"/>
                <a:chOff x="132" y="45"/>
                <a:chExt cx="1303" cy="1232"/>
              </a:xfrm>
            </p:grpSpPr>
            <p:sp>
              <p:nvSpPr>
                <p:cNvPr id="62" name="Line 28"/>
                <p:cNvSpPr>
                  <a:spLocks noChangeShapeType="1"/>
                </p:cNvSpPr>
                <p:nvPr/>
              </p:nvSpPr>
              <p:spPr bwMode="auto">
                <a:xfrm>
                  <a:off x="415" y="1022"/>
                  <a:ext cx="97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407" y="188"/>
                  <a:ext cx="0" cy="834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261" y="1025"/>
                  <a:ext cx="17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/>
                    <a:t>t</a:t>
                  </a:r>
                </a:p>
              </p:txBody>
            </p:sp>
            <p:sp>
              <p:nvSpPr>
                <p:cNvPr id="65" name="Text Box 31"/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-228" y="405"/>
                  <a:ext cx="993" cy="2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/>
                    <a:t>Tracer </a:t>
                  </a:r>
                  <a:r>
                    <a:rPr lang="en-US" altLang="zh-TW" sz="2000" i="1" dirty="0" err="1"/>
                    <a:t>Conc</a:t>
                  </a:r>
                  <a:endParaRPr lang="en-US" altLang="zh-TW" sz="2000" i="1" dirty="0"/>
                </a:p>
              </p:txBody>
            </p:sp>
          </p:grpSp>
          <p:sp>
            <p:nvSpPr>
              <p:cNvPr id="66" name="Freeform 33"/>
              <p:cNvSpPr>
                <a:spLocks/>
              </p:cNvSpPr>
              <p:nvPr/>
            </p:nvSpPr>
            <p:spPr bwMode="auto">
              <a:xfrm>
                <a:off x="7025055" y="2074863"/>
                <a:ext cx="1164980" cy="1146175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7" y="91"/>
                  </a:cxn>
                  <a:cxn ang="0">
                    <a:pos x="109" y="13"/>
                  </a:cxn>
                  <a:cxn ang="0">
                    <a:pos x="156" y="13"/>
                  </a:cxn>
                  <a:cxn ang="0">
                    <a:pos x="211" y="75"/>
                  </a:cxn>
                  <a:cxn ang="0">
                    <a:pos x="258" y="192"/>
                  </a:cxn>
                  <a:cxn ang="0">
                    <a:pos x="289" y="239"/>
                  </a:cxn>
                  <a:cxn ang="0">
                    <a:pos x="343" y="247"/>
                  </a:cxn>
                  <a:cxn ang="0">
                    <a:pos x="406" y="153"/>
                  </a:cxn>
                  <a:cxn ang="0">
                    <a:pos x="483" y="83"/>
                  </a:cxn>
                  <a:cxn ang="0">
                    <a:pos x="616" y="208"/>
                  </a:cxn>
                  <a:cxn ang="0">
                    <a:pos x="663" y="356"/>
                  </a:cxn>
                  <a:cxn ang="0">
                    <a:pos x="709" y="520"/>
                  </a:cxn>
                  <a:cxn ang="0">
                    <a:pos x="748" y="652"/>
                  </a:cxn>
                  <a:cxn ang="0">
                    <a:pos x="795" y="722"/>
                  </a:cxn>
                </a:cxnLst>
                <a:rect l="0" t="0" r="r" b="b"/>
                <a:pathLst>
                  <a:path w="795" h="722">
                    <a:moveTo>
                      <a:pt x="0" y="192"/>
                    </a:moveTo>
                    <a:cubicBezTo>
                      <a:pt x="14" y="156"/>
                      <a:pt x="29" y="121"/>
                      <a:pt x="47" y="91"/>
                    </a:cubicBezTo>
                    <a:cubicBezTo>
                      <a:pt x="65" y="61"/>
                      <a:pt x="91" y="26"/>
                      <a:pt x="109" y="13"/>
                    </a:cubicBezTo>
                    <a:cubicBezTo>
                      <a:pt x="127" y="0"/>
                      <a:pt x="139" y="3"/>
                      <a:pt x="156" y="13"/>
                    </a:cubicBezTo>
                    <a:cubicBezTo>
                      <a:pt x="173" y="23"/>
                      <a:pt x="194" y="45"/>
                      <a:pt x="211" y="75"/>
                    </a:cubicBezTo>
                    <a:cubicBezTo>
                      <a:pt x="228" y="105"/>
                      <a:pt x="245" y="165"/>
                      <a:pt x="258" y="192"/>
                    </a:cubicBezTo>
                    <a:cubicBezTo>
                      <a:pt x="271" y="219"/>
                      <a:pt x="275" y="230"/>
                      <a:pt x="289" y="239"/>
                    </a:cubicBezTo>
                    <a:cubicBezTo>
                      <a:pt x="303" y="248"/>
                      <a:pt x="324" y="261"/>
                      <a:pt x="343" y="247"/>
                    </a:cubicBezTo>
                    <a:cubicBezTo>
                      <a:pt x="362" y="233"/>
                      <a:pt x="383" y="180"/>
                      <a:pt x="406" y="153"/>
                    </a:cubicBezTo>
                    <a:cubicBezTo>
                      <a:pt x="429" y="126"/>
                      <a:pt x="448" y="74"/>
                      <a:pt x="483" y="83"/>
                    </a:cubicBezTo>
                    <a:cubicBezTo>
                      <a:pt x="518" y="92"/>
                      <a:pt x="586" y="163"/>
                      <a:pt x="616" y="208"/>
                    </a:cubicBezTo>
                    <a:cubicBezTo>
                      <a:pt x="646" y="253"/>
                      <a:pt x="647" y="304"/>
                      <a:pt x="663" y="356"/>
                    </a:cubicBezTo>
                    <a:cubicBezTo>
                      <a:pt x="679" y="408"/>
                      <a:pt x="695" y="471"/>
                      <a:pt x="709" y="520"/>
                    </a:cubicBezTo>
                    <a:cubicBezTo>
                      <a:pt x="723" y="569"/>
                      <a:pt x="734" y="618"/>
                      <a:pt x="748" y="652"/>
                    </a:cubicBezTo>
                    <a:cubicBezTo>
                      <a:pt x="762" y="686"/>
                      <a:pt x="778" y="704"/>
                      <a:pt x="795" y="722"/>
                    </a:cubicBezTo>
                  </a:path>
                </a:pathLst>
              </a:custGeom>
              <a:noFill/>
              <a:ln w="28575" cap="flat" cmpd="sng">
                <a:solidFill>
                  <a:srgbClr val="339933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" name="TextBox 8"/>
          <p:cNvSpPr txBox="1"/>
          <p:nvPr/>
        </p:nvSpPr>
        <p:spPr>
          <a:xfrm>
            <a:off x="1153953" y="1545999"/>
            <a:ext cx="308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12965" y="1545999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129786" y="1545999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C00CC"/>
                </a:solidFill>
              </a:rPr>
              <a:t>C</a:t>
            </a:r>
            <a:endParaRPr lang="en-US" sz="2000" dirty="0" smtClean="0">
              <a:solidFill>
                <a:srgbClr val="CC00CC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279115" y="1545999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339933"/>
                </a:solidFill>
              </a:rPr>
              <a:t>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30315" y="1545999"/>
            <a:ext cx="2130387" cy="201972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313310" y="3701916"/>
            <a:ext cx="8449690" cy="2851284"/>
            <a:chOff x="313310" y="3701916"/>
            <a:chExt cx="8449690" cy="2851284"/>
          </a:xfrm>
        </p:grpSpPr>
        <p:grpSp>
          <p:nvGrpSpPr>
            <p:cNvPr id="71" name="Group 70"/>
            <p:cNvGrpSpPr/>
            <p:nvPr/>
          </p:nvGrpSpPr>
          <p:grpSpPr>
            <a:xfrm>
              <a:off x="313310" y="3701916"/>
              <a:ext cx="8449690" cy="2851284"/>
              <a:chOff x="323850" y="877753"/>
              <a:chExt cx="8449690" cy="2851284"/>
            </a:xfrm>
          </p:grpSpPr>
          <p:sp>
            <p:nvSpPr>
              <p:cNvPr id="72" name="TextBox 71"/>
              <p:cNvSpPr txBox="1"/>
              <p:nvPr/>
            </p:nvSpPr>
            <p:spPr>
              <a:xfrm>
                <a:off x="467740" y="877753"/>
                <a:ext cx="8305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7030A0"/>
                    </a:solidFill>
                  </a:rPr>
                  <a:t>2. Which of the following graphs would you expect to see if a pulse tracer test were performed on a PBR that had dead zones? </a:t>
                </a:r>
              </a:p>
            </p:txBody>
          </p:sp>
          <p:grpSp>
            <p:nvGrpSpPr>
              <p:cNvPr id="73" name="Group 72"/>
              <p:cNvGrpSpPr/>
              <p:nvPr/>
            </p:nvGrpSpPr>
            <p:grpSpPr>
              <a:xfrm>
                <a:off x="323850" y="1752600"/>
                <a:ext cx="8210550" cy="1976437"/>
                <a:chOff x="323850" y="1676400"/>
                <a:chExt cx="8210550" cy="1976437"/>
              </a:xfrm>
            </p:grpSpPr>
            <p:grpSp>
              <p:nvGrpSpPr>
                <p:cNvPr id="74" name="Group 6"/>
                <p:cNvGrpSpPr>
                  <a:grpSpLocks/>
                </p:cNvGrpSpPr>
                <p:nvPr/>
              </p:nvGrpSpPr>
              <p:grpSpPr bwMode="auto">
                <a:xfrm>
                  <a:off x="323850" y="1695449"/>
                  <a:ext cx="1906465" cy="1957388"/>
                  <a:chOff x="134" y="52"/>
                  <a:chExt cx="1301" cy="1233"/>
                </a:xfrm>
              </p:grpSpPr>
              <p:sp>
                <p:nvSpPr>
                  <p:cNvPr id="97" name="Line 2"/>
                  <p:cNvSpPr>
                    <a:spLocks noChangeShapeType="1"/>
                  </p:cNvSpPr>
                  <p:nvPr/>
                </p:nvSpPr>
                <p:spPr bwMode="auto">
                  <a:xfrm>
                    <a:off x="415" y="1022"/>
                    <a:ext cx="974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 type="none" w="med" len="med"/>
                    <a:tailEnd type="arrow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8" name="Line 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07" y="188"/>
                    <a:ext cx="0" cy="834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 type="none" w="med" len="med"/>
                    <a:tailEnd type="arrow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" name="Text Box 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61" y="1033"/>
                    <a:ext cx="174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TW" sz="2000" i="1" dirty="0"/>
                      <a:t>t</a:t>
                    </a:r>
                  </a:p>
                </p:txBody>
              </p:sp>
              <p:sp>
                <p:nvSpPr>
                  <p:cNvPr id="100" name="Text Box 5"/>
                  <p:cNvSpPr txBox="1">
                    <a:spLocks noChangeArrowheads="1"/>
                  </p:cNvSpPr>
                  <p:nvPr/>
                </p:nvSpPr>
                <p:spPr bwMode="auto">
                  <a:xfrm rot="16200000">
                    <a:off x="-226" y="412"/>
                    <a:ext cx="993" cy="2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TW" sz="2000" i="1" dirty="0"/>
                      <a:t>Tracer </a:t>
                    </a:r>
                    <a:r>
                      <a:rPr lang="en-US" altLang="zh-TW" sz="2000" i="1" dirty="0" err="1"/>
                      <a:t>Conc</a:t>
                    </a:r>
                    <a:endParaRPr lang="en-US" altLang="zh-TW" sz="2000" i="1" dirty="0"/>
                  </a:p>
                </p:txBody>
              </p:sp>
            </p:grpSp>
            <p:sp>
              <p:nvSpPr>
                <p:cNvPr id="75" name="Freeform 7"/>
                <p:cNvSpPr>
                  <a:spLocks/>
                </p:cNvSpPr>
                <p:nvPr/>
              </p:nvSpPr>
              <p:spPr bwMode="auto">
                <a:xfrm>
                  <a:off x="992066" y="1939924"/>
                  <a:ext cx="616927" cy="1293813"/>
                </a:xfrm>
                <a:custGeom>
                  <a:avLst/>
                  <a:gdLst/>
                  <a:ahLst/>
                  <a:cxnLst>
                    <a:cxn ang="0">
                      <a:pos x="0" y="815"/>
                    </a:cxn>
                    <a:cxn ang="0">
                      <a:pos x="94" y="737"/>
                    </a:cxn>
                    <a:cxn ang="0">
                      <a:pos x="156" y="558"/>
                    </a:cxn>
                    <a:cxn ang="0">
                      <a:pos x="195" y="308"/>
                    </a:cxn>
                    <a:cxn ang="0">
                      <a:pos x="203" y="152"/>
                    </a:cxn>
                    <a:cxn ang="0">
                      <a:pos x="203" y="51"/>
                    </a:cxn>
                    <a:cxn ang="0">
                      <a:pos x="242" y="12"/>
                    </a:cxn>
                    <a:cxn ang="0">
                      <a:pos x="281" y="51"/>
                    </a:cxn>
                    <a:cxn ang="0">
                      <a:pos x="288" y="316"/>
                    </a:cxn>
                    <a:cxn ang="0">
                      <a:pos x="320" y="566"/>
                    </a:cxn>
                    <a:cxn ang="0">
                      <a:pos x="343" y="682"/>
                    </a:cxn>
                    <a:cxn ang="0">
                      <a:pos x="374" y="745"/>
                    </a:cxn>
                    <a:cxn ang="0">
                      <a:pos x="421" y="815"/>
                    </a:cxn>
                  </a:cxnLst>
                  <a:rect l="0" t="0" r="r" b="b"/>
                  <a:pathLst>
                    <a:path w="421" h="815">
                      <a:moveTo>
                        <a:pt x="0" y="815"/>
                      </a:moveTo>
                      <a:cubicBezTo>
                        <a:pt x="34" y="797"/>
                        <a:pt x="68" y="780"/>
                        <a:pt x="94" y="737"/>
                      </a:cubicBezTo>
                      <a:cubicBezTo>
                        <a:pt x="120" y="694"/>
                        <a:pt x="139" y="629"/>
                        <a:pt x="156" y="558"/>
                      </a:cubicBezTo>
                      <a:cubicBezTo>
                        <a:pt x="173" y="487"/>
                        <a:pt x="187" y="376"/>
                        <a:pt x="195" y="308"/>
                      </a:cubicBezTo>
                      <a:cubicBezTo>
                        <a:pt x="203" y="240"/>
                        <a:pt x="202" y="195"/>
                        <a:pt x="203" y="152"/>
                      </a:cubicBezTo>
                      <a:cubicBezTo>
                        <a:pt x="204" y="109"/>
                        <a:pt x="197" y="74"/>
                        <a:pt x="203" y="51"/>
                      </a:cubicBezTo>
                      <a:cubicBezTo>
                        <a:pt x="209" y="28"/>
                        <a:pt x="229" y="12"/>
                        <a:pt x="242" y="12"/>
                      </a:cubicBezTo>
                      <a:cubicBezTo>
                        <a:pt x="255" y="12"/>
                        <a:pt x="273" y="0"/>
                        <a:pt x="281" y="51"/>
                      </a:cubicBezTo>
                      <a:cubicBezTo>
                        <a:pt x="289" y="102"/>
                        <a:pt x="282" y="230"/>
                        <a:pt x="288" y="316"/>
                      </a:cubicBezTo>
                      <a:cubicBezTo>
                        <a:pt x="294" y="402"/>
                        <a:pt x="311" y="505"/>
                        <a:pt x="320" y="566"/>
                      </a:cubicBezTo>
                      <a:cubicBezTo>
                        <a:pt x="329" y="627"/>
                        <a:pt x="334" y="652"/>
                        <a:pt x="343" y="682"/>
                      </a:cubicBezTo>
                      <a:cubicBezTo>
                        <a:pt x="352" y="712"/>
                        <a:pt x="361" y="723"/>
                        <a:pt x="374" y="745"/>
                      </a:cubicBezTo>
                      <a:cubicBezTo>
                        <a:pt x="387" y="767"/>
                        <a:pt x="404" y="791"/>
                        <a:pt x="421" y="815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Line 8"/>
                <p:cNvSpPr>
                  <a:spLocks noChangeShapeType="1"/>
                </p:cNvSpPr>
                <p:nvPr/>
              </p:nvSpPr>
              <p:spPr bwMode="auto">
                <a:xfrm>
                  <a:off x="1349620" y="1895823"/>
                  <a:ext cx="0" cy="1400175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77" name="Group 10"/>
                <p:cNvGrpSpPr>
                  <a:grpSpLocks/>
                </p:cNvGrpSpPr>
                <p:nvPr/>
              </p:nvGrpSpPr>
              <p:grpSpPr bwMode="auto">
                <a:xfrm>
                  <a:off x="2222988" y="1777997"/>
                  <a:ext cx="1894743" cy="1855790"/>
                  <a:chOff x="142" y="104"/>
                  <a:chExt cx="1293" cy="1169"/>
                </a:xfrm>
              </p:grpSpPr>
              <p:sp>
                <p:nvSpPr>
                  <p:cNvPr id="93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415" y="1022"/>
                    <a:ext cx="97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med" len="med"/>
                    <a:tailEnd type="arrow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4" name="Line 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07" y="188"/>
                    <a:ext cx="0" cy="83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med" len="med"/>
                    <a:tailEnd type="arrow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61" y="1021"/>
                    <a:ext cx="174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TW" sz="2000" i="1" dirty="0"/>
                      <a:t>t</a:t>
                    </a:r>
                  </a:p>
                </p:txBody>
              </p:sp>
              <p:sp>
                <p:nvSpPr>
                  <p:cNvPr id="96" name="Text Box 14"/>
                  <p:cNvSpPr txBox="1">
                    <a:spLocks noChangeArrowheads="1"/>
                  </p:cNvSpPr>
                  <p:nvPr/>
                </p:nvSpPr>
                <p:spPr bwMode="auto">
                  <a:xfrm rot="16200000">
                    <a:off x="-218" y="464"/>
                    <a:ext cx="993" cy="2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TW" sz="2000" i="1" dirty="0" smtClean="0"/>
                      <a:t>Tracer </a:t>
                    </a:r>
                    <a:r>
                      <a:rPr lang="en-US" altLang="zh-TW" sz="2000" i="1" dirty="0" err="1" smtClean="0"/>
                      <a:t>Conc</a:t>
                    </a:r>
                    <a:endParaRPr lang="en-US" altLang="zh-TW" sz="2000" i="1" dirty="0"/>
                  </a:p>
                </p:txBody>
              </p:sp>
            </p:grpSp>
            <p:sp>
              <p:nvSpPr>
                <p:cNvPr id="78" name="Freeform 15"/>
                <p:cNvSpPr>
                  <a:spLocks/>
                </p:cNvSpPr>
                <p:nvPr/>
              </p:nvSpPr>
              <p:spPr bwMode="auto">
                <a:xfrm>
                  <a:off x="2617178" y="2243137"/>
                  <a:ext cx="1289538" cy="97790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6" y="156"/>
                    </a:cxn>
                    <a:cxn ang="0">
                      <a:pos x="148" y="367"/>
                    </a:cxn>
                    <a:cxn ang="0">
                      <a:pos x="343" y="507"/>
                    </a:cxn>
                    <a:cxn ang="0">
                      <a:pos x="607" y="593"/>
                    </a:cxn>
                    <a:cxn ang="0">
                      <a:pos x="880" y="616"/>
                    </a:cxn>
                  </a:cxnLst>
                  <a:rect l="0" t="0" r="r" b="b"/>
                  <a:pathLst>
                    <a:path w="880" h="616">
                      <a:moveTo>
                        <a:pt x="0" y="0"/>
                      </a:moveTo>
                      <a:cubicBezTo>
                        <a:pt x="10" y="47"/>
                        <a:pt x="21" y="95"/>
                        <a:pt x="46" y="156"/>
                      </a:cubicBezTo>
                      <a:cubicBezTo>
                        <a:pt x="71" y="217"/>
                        <a:pt x="99" y="309"/>
                        <a:pt x="148" y="367"/>
                      </a:cubicBezTo>
                      <a:cubicBezTo>
                        <a:pt x="197" y="425"/>
                        <a:pt x="267" y="469"/>
                        <a:pt x="343" y="507"/>
                      </a:cubicBezTo>
                      <a:cubicBezTo>
                        <a:pt x="419" y="545"/>
                        <a:pt x="518" y="575"/>
                        <a:pt x="607" y="593"/>
                      </a:cubicBezTo>
                      <a:cubicBezTo>
                        <a:pt x="696" y="611"/>
                        <a:pt x="788" y="613"/>
                        <a:pt x="880" y="616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accent5">
                      <a:lumMod val="75000"/>
                    </a:schemeClr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79" name="Group 16"/>
                <p:cNvGrpSpPr>
                  <a:grpSpLocks/>
                </p:cNvGrpSpPr>
                <p:nvPr/>
              </p:nvGrpSpPr>
              <p:grpSpPr bwMode="auto">
                <a:xfrm>
                  <a:off x="4371242" y="1677986"/>
                  <a:ext cx="1916723" cy="1974851"/>
                  <a:chOff x="127" y="41"/>
                  <a:chExt cx="1308" cy="1244"/>
                </a:xfrm>
              </p:grpSpPr>
              <p:sp>
                <p:nvSpPr>
                  <p:cNvPr id="89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415" y="1022"/>
                    <a:ext cx="97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med" len="med"/>
                    <a:tailEnd type="arrow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0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07" y="188"/>
                    <a:ext cx="0" cy="83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med" len="med"/>
                    <a:tailEnd type="arrow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1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61" y="1033"/>
                    <a:ext cx="174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TW" sz="2000" i="1" dirty="0"/>
                      <a:t>t</a:t>
                    </a:r>
                  </a:p>
                </p:txBody>
              </p:sp>
              <p:sp>
                <p:nvSpPr>
                  <p:cNvPr id="92" name="Text Box 20"/>
                  <p:cNvSpPr txBox="1">
                    <a:spLocks noChangeArrowheads="1"/>
                  </p:cNvSpPr>
                  <p:nvPr/>
                </p:nvSpPr>
                <p:spPr bwMode="auto">
                  <a:xfrm rot="16200000">
                    <a:off x="-233" y="401"/>
                    <a:ext cx="993" cy="2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TW" sz="2000" i="1" dirty="0"/>
                      <a:t>Tracer </a:t>
                    </a:r>
                    <a:r>
                      <a:rPr lang="en-US" altLang="zh-TW" sz="2000" i="1" dirty="0" err="1"/>
                      <a:t>Conc</a:t>
                    </a:r>
                    <a:endParaRPr lang="en-US" altLang="zh-TW" sz="2000" i="1" dirty="0"/>
                  </a:p>
                </p:txBody>
              </p:sp>
            </p:grpSp>
            <p:sp>
              <p:nvSpPr>
                <p:cNvPr id="80" name="Freeform 21"/>
                <p:cNvSpPr>
                  <a:spLocks/>
                </p:cNvSpPr>
                <p:nvPr/>
              </p:nvSpPr>
              <p:spPr bwMode="auto">
                <a:xfrm>
                  <a:off x="4865079" y="2354263"/>
                  <a:ext cx="1267557" cy="879475"/>
                </a:xfrm>
                <a:custGeom>
                  <a:avLst/>
                  <a:gdLst/>
                  <a:ahLst/>
                  <a:cxnLst>
                    <a:cxn ang="0">
                      <a:pos x="0" y="554"/>
                    </a:cxn>
                    <a:cxn ang="0">
                      <a:pos x="78" y="515"/>
                    </a:cxn>
                    <a:cxn ang="0">
                      <a:pos x="141" y="328"/>
                    </a:cxn>
                    <a:cxn ang="0">
                      <a:pos x="195" y="86"/>
                    </a:cxn>
                    <a:cxn ang="0">
                      <a:pos x="296" y="1"/>
                    </a:cxn>
                    <a:cxn ang="0">
                      <a:pos x="421" y="94"/>
                    </a:cxn>
                    <a:cxn ang="0">
                      <a:pos x="499" y="343"/>
                    </a:cxn>
                    <a:cxn ang="0">
                      <a:pos x="624" y="460"/>
                    </a:cxn>
                    <a:cxn ang="0">
                      <a:pos x="787" y="538"/>
                    </a:cxn>
                    <a:cxn ang="0">
                      <a:pos x="865" y="546"/>
                    </a:cxn>
                  </a:cxnLst>
                  <a:rect l="0" t="0" r="r" b="b"/>
                  <a:pathLst>
                    <a:path w="865" h="554">
                      <a:moveTo>
                        <a:pt x="0" y="554"/>
                      </a:moveTo>
                      <a:cubicBezTo>
                        <a:pt x="27" y="553"/>
                        <a:pt x="55" y="553"/>
                        <a:pt x="78" y="515"/>
                      </a:cubicBezTo>
                      <a:cubicBezTo>
                        <a:pt x="101" y="477"/>
                        <a:pt x="122" y="399"/>
                        <a:pt x="141" y="328"/>
                      </a:cubicBezTo>
                      <a:cubicBezTo>
                        <a:pt x="160" y="257"/>
                        <a:pt x="169" y="140"/>
                        <a:pt x="195" y="86"/>
                      </a:cubicBezTo>
                      <a:cubicBezTo>
                        <a:pt x="221" y="32"/>
                        <a:pt x="258" y="0"/>
                        <a:pt x="296" y="1"/>
                      </a:cubicBezTo>
                      <a:cubicBezTo>
                        <a:pt x="334" y="2"/>
                        <a:pt x="387" y="37"/>
                        <a:pt x="421" y="94"/>
                      </a:cubicBezTo>
                      <a:cubicBezTo>
                        <a:pt x="455" y="151"/>
                        <a:pt x="465" y="282"/>
                        <a:pt x="499" y="343"/>
                      </a:cubicBezTo>
                      <a:cubicBezTo>
                        <a:pt x="533" y="404"/>
                        <a:pt x="576" y="428"/>
                        <a:pt x="624" y="460"/>
                      </a:cubicBezTo>
                      <a:cubicBezTo>
                        <a:pt x="672" y="492"/>
                        <a:pt x="747" y="524"/>
                        <a:pt x="787" y="538"/>
                      </a:cubicBezTo>
                      <a:cubicBezTo>
                        <a:pt x="827" y="552"/>
                        <a:pt x="852" y="545"/>
                        <a:pt x="865" y="546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CC00CC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Line 22"/>
                <p:cNvSpPr>
                  <a:spLocks noChangeShapeType="1"/>
                </p:cNvSpPr>
                <p:nvPr/>
              </p:nvSpPr>
              <p:spPr bwMode="auto">
                <a:xfrm>
                  <a:off x="5590097" y="2603151"/>
                  <a:ext cx="0" cy="668338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5450885" y="3119438"/>
                  <a:ext cx="29687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zh-TW" altLang="en-US" sz="2000" dirty="0">
                      <a:sym typeface="Symbol" pitchFamily="18" charset="2"/>
                    </a:rPr>
                    <a:t></a:t>
                  </a:r>
                  <a:endParaRPr lang="zh-TW" altLang="en-US" sz="2000" dirty="0"/>
                </a:p>
              </p:txBody>
            </p:sp>
            <p:grpSp>
              <p:nvGrpSpPr>
                <p:cNvPr id="83" name="Group 27"/>
                <p:cNvGrpSpPr>
                  <a:grpSpLocks/>
                </p:cNvGrpSpPr>
                <p:nvPr/>
              </p:nvGrpSpPr>
              <p:grpSpPr bwMode="auto">
                <a:xfrm>
                  <a:off x="6625004" y="1676400"/>
                  <a:ext cx="1909396" cy="1955800"/>
                  <a:chOff x="132" y="45"/>
                  <a:chExt cx="1303" cy="1232"/>
                </a:xfrm>
              </p:grpSpPr>
              <p:sp>
                <p:nvSpPr>
                  <p:cNvPr id="85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415" y="1022"/>
                    <a:ext cx="974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 type="none" w="med" len="med"/>
                    <a:tailEnd type="arrow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6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07" y="188"/>
                    <a:ext cx="0" cy="834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 type="none" w="med" len="med"/>
                    <a:tailEnd type="arrow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" name="Text Box 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61" y="1025"/>
                    <a:ext cx="174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TW" sz="2000" i="1" dirty="0"/>
                      <a:t>t</a:t>
                    </a:r>
                  </a:p>
                </p:txBody>
              </p:sp>
              <p:sp>
                <p:nvSpPr>
                  <p:cNvPr id="88" name="Text Box 31"/>
                  <p:cNvSpPr txBox="1">
                    <a:spLocks noChangeArrowheads="1"/>
                  </p:cNvSpPr>
                  <p:nvPr/>
                </p:nvSpPr>
                <p:spPr bwMode="auto">
                  <a:xfrm rot="16200000">
                    <a:off x="-228" y="405"/>
                    <a:ext cx="993" cy="2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zh-TW" sz="2000" i="1" dirty="0"/>
                      <a:t>Tracer </a:t>
                    </a:r>
                    <a:r>
                      <a:rPr lang="en-US" altLang="zh-TW" sz="2000" i="1" dirty="0" err="1"/>
                      <a:t>Conc</a:t>
                    </a:r>
                    <a:endParaRPr lang="en-US" altLang="zh-TW" sz="2000" i="1" dirty="0"/>
                  </a:p>
                </p:txBody>
              </p:sp>
            </p:grpSp>
            <p:sp>
              <p:nvSpPr>
                <p:cNvPr id="84" name="Freeform 33"/>
                <p:cNvSpPr>
                  <a:spLocks/>
                </p:cNvSpPr>
                <p:nvPr/>
              </p:nvSpPr>
              <p:spPr bwMode="auto">
                <a:xfrm>
                  <a:off x="7025055" y="2074863"/>
                  <a:ext cx="1164980" cy="1146175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7" y="91"/>
                    </a:cxn>
                    <a:cxn ang="0">
                      <a:pos x="109" y="13"/>
                    </a:cxn>
                    <a:cxn ang="0">
                      <a:pos x="156" y="13"/>
                    </a:cxn>
                    <a:cxn ang="0">
                      <a:pos x="211" y="75"/>
                    </a:cxn>
                    <a:cxn ang="0">
                      <a:pos x="258" y="192"/>
                    </a:cxn>
                    <a:cxn ang="0">
                      <a:pos x="289" y="239"/>
                    </a:cxn>
                    <a:cxn ang="0">
                      <a:pos x="343" y="247"/>
                    </a:cxn>
                    <a:cxn ang="0">
                      <a:pos x="406" y="153"/>
                    </a:cxn>
                    <a:cxn ang="0">
                      <a:pos x="483" y="83"/>
                    </a:cxn>
                    <a:cxn ang="0">
                      <a:pos x="616" y="208"/>
                    </a:cxn>
                    <a:cxn ang="0">
                      <a:pos x="663" y="356"/>
                    </a:cxn>
                    <a:cxn ang="0">
                      <a:pos x="709" y="520"/>
                    </a:cxn>
                    <a:cxn ang="0">
                      <a:pos x="748" y="652"/>
                    </a:cxn>
                    <a:cxn ang="0">
                      <a:pos x="795" y="722"/>
                    </a:cxn>
                  </a:cxnLst>
                  <a:rect l="0" t="0" r="r" b="b"/>
                  <a:pathLst>
                    <a:path w="795" h="722">
                      <a:moveTo>
                        <a:pt x="0" y="192"/>
                      </a:moveTo>
                      <a:cubicBezTo>
                        <a:pt x="14" y="156"/>
                        <a:pt x="29" y="121"/>
                        <a:pt x="47" y="91"/>
                      </a:cubicBezTo>
                      <a:cubicBezTo>
                        <a:pt x="65" y="61"/>
                        <a:pt x="91" y="26"/>
                        <a:pt x="109" y="13"/>
                      </a:cubicBezTo>
                      <a:cubicBezTo>
                        <a:pt x="127" y="0"/>
                        <a:pt x="139" y="3"/>
                        <a:pt x="156" y="13"/>
                      </a:cubicBezTo>
                      <a:cubicBezTo>
                        <a:pt x="173" y="23"/>
                        <a:pt x="194" y="45"/>
                        <a:pt x="211" y="75"/>
                      </a:cubicBezTo>
                      <a:cubicBezTo>
                        <a:pt x="228" y="105"/>
                        <a:pt x="245" y="165"/>
                        <a:pt x="258" y="192"/>
                      </a:cubicBezTo>
                      <a:cubicBezTo>
                        <a:pt x="271" y="219"/>
                        <a:pt x="275" y="230"/>
                        <a:pt x="289" y="239"/>
                      </a:cubicBezTo>
                      <a:cubicBezTo>
                        <a:pt x="303" y="248"/>
                        <a:pt x="324" y="261"/>
                        <a:pt x="343" y="247"/>
                      </a:cubicBezTo>
                      <a:cubicBezTo>
                        <a:pt x="362" y="233"/>
                        <a:pt x="383" y="180"/>
                        <a:pt x="406" y="153"/>
                      </a:cubicBezTo>
                      <a:cubicBezTo>
                        <a:pt x="429" y="126"/>
                        <a:pt x="448" y="74"/>
                        <a:pt x="483" y="83"/>
                      </a:cubicBezTo>
                      <a:cubicBezTo>
                        <a:pt x="518" y="92"/>
                        <a:pt x="586" y="163"/>
                        <a:pt x="616" y="208"/>
                      </a:cubicBezTo>
                      <a:cubicBezTo>
                        <a:pt x="646" y="253"/>
                        <a:pt x="647" y="304"/>
                        <a:pt x="663" y="356"/>
                      </a:cubicBezTo>
                      <a:cubicBezTo>
                        <a:pt x="679" y="408"/>
                        <a:pt x="695" y="471"/>
                        <a:pt x="709" y="520"/>
                      </a:cubicBezTo>
                      <a:cubicBezTo>
                        <a:pt x="723" y="569"/>
                        <a:pt x="734" y="618"/>
                        <a:pt x="748" y="652"/>
                      </a:cubicBezTo>
                      <a:cubicBezTo>
                        <a:pt x="762" y="686"/>
                        <a:pt x="778" y="704"/>
                        <a:pt x="795" y="72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339933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2" name="TextBox 101"/>
            <p:cNvSpPr txBox="1"/>
            <p:nvPr/>
          </p:nvSpPr>
          <p:spPr>
            <a:xfrm>
              <a:off x="1200424" y="4419600"/>
              <a:ext cx="3084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059436" y="4419600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accent5">
                      <a:lumMod val="75000"/>
                    </a:schemeClr>
                  </a:solidFill>
                </a:rPr>
                <a:t>B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176257" y="441960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CC00CC"/>
                  </a:solidFill>
                </a:rPr>
                <a:t>C</a:t>
              </a:r>
              <a:endParaRPr lang="en-US" sz="2000" dirty="0" smtClean="0">
                <a:solidFill>
                  <a:srgbClr val="CC00CC"/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7325586" y="441960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339933"/>
                  </a:solidFill>
                </a:rPr>
                <a:t>D</a:t>
              </a:r>
            </a:p>
          </p:txBody>
        </p:sp>
      </p:grpSp>
      <p:sp>
        <p:nvSpPr>
          <p:cNvPr id="107" name="Rectangle 106"/>
          <p:cNvSpPr/>
          <p:nvPr/>
        </p:nvSpPr>
        <p:spPr>
          <a:xfrm>
            <a:off x="4339625" y="4416988"/>
            <a:ext cx="2130387" cy="201972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6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5" name="Object 7"/>
          <p:cNvGraphicFramePr>
            <a:graphicFrameLocks noChangeAspect="1"/>
          </p:cNvGraphicFramePr>
          <p:nvPr/>
        </p:nvGraphicFramePr>
        <p:xfrm>
          <a:off x="5562600" y="2157413"/>
          <a:ext cx="167322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4" name="Equation" r:id="rId3" imgW="1981080" imgH="736560" progId="Equation.DSMT4">
                  <p:embed/>
                </p:oleObj>
              </mc:Choice>
              <mc:Fallback>
                <p:oleObj name="Equation" r:id="rId3" imgW="1981080" imgH="736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157413"/>
                        <a:ext cx="1673225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Cumulative RTD Function F(t)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7217" y="1123890"/>
            <a:ext cx="8249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F(t) = fraction of effluent that has been in the reactor for less than time t</a:t>
            </a:r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/>
        </p:nvGraphicFramePr>
        <p:xfrm>
          <a:off x="1600200" y="2156619"/>
          <a:ext cx="132080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5" name="Equation" r:id="rId5" imgW="1562040" imgH="736560" progId="Equation.DSMT4">
                  <p:embed/>
                </p:oleObj>
              </mc:Choice>
              <mc:Fallback>
                <p:oleObj name="Equation" r:id="rId5" imgW="1562040" imgH="736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56619"/>
                        <a:ext cx="1320800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175000" y="1930400"/>
          <a:ext cx="21336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6" name="Equation" r:id="rId7" imgW="2133360" imgH="1193760" progId="Equation.DSMT4">
                  <p:embed/>
                </p:oleObj>
              </mc:Choice>
              <mc:Fallback>
                <p:oleObj name="Equation" r:id="rId7" imgW="2133360" imgH="1193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1930400"/>
                        <a:ext cx="2133600" cy="119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oup 24"/>
          <p:cNvGrpSpPr/>
          <p:nvPr/>
        </p:nvGrpSpPr>
        <p:grpSpPr>
          <a:xfrm>
            <a:off x="1257300" y="3519487"/>
            <a:ext cx="6629400" cy="2500313"/>
            <a:chOff x="1257300" y="3276600"/>
            <a:chExt cx="6629400" cy="2500313"/>
          </a:xfrm>
        </p:grpSpPr>
        <p:sp>
          <p:nvSpPr>
            <p:cNvPr id="20" name="Freeform 47"/>
            <p:cNvSpPr>
              <a:spLocks/>
            </p:cNvSpPr>
            <p:nvPr/>
          </p:nvSpPr>
          <p:spPr bwMode="auto">
            <a:xfrm>
              <a:off x="1905000" y="3657600"/>
              <a:ext cx="2349500" cy="1770062"/>
            </a:xfrm>
            <a:custGeom>
              <a:avLst/>
              <a:gdLst/>
              <a:ahLst/>
              <a:cxnLst>
                <a:cxn ang="0">
                  <a:pos x="0" y="1278"/>
                </a:cxn>
                <a:cxn ang="0">
                  <a:pos x="202" y="1254"/>
                </a:cxn>
                <a:cxn ang="0">
                  <a:pos x="389" y="1223"/>
                </a:cxn>
                <a:cxn ang="0">
                  <a:pos x="537" y="1091"/>
                </a:cxn>
                <a:cxn ang="0">
                  <a:pos x="631" y="857"/>
                </a:cxn>
                <a:cxn ang="0">
                  <a:pos x="693" y="615"/>
                </a:cxn>
                <a:cxn ang="0">
                  <a:pos x="755" y="288"/>
                </a:cxn>
                <a:cxn ang="0">
                  <a:pos x="826" y="163"/>
                </a:cxn>
                <a:cxn ang="0">
                  <a:pos x="896" y="101"/>
                </a:cxn>
                <a:cxn ang="0">
                  <a:pos x="1020" y="62"/>
                </a:cxn>
                <a:cxn ang="0">
                  <a:pos x="1324" y="15"/>
                </a:cxn>
                <a:cxn ang="0">
                  <a:pos x="1480" y="0"/>
                </a:cxn>
              </a:cxnLst>
              <a:rect l="0" t="0" r="r" b="b"/>
              <a:pathLst>
                <a:path w="1480" h="1278">
                  <a:moveTo>
                    <a:pt x="0" y="1278"/>
                  </a:moveTo>
                  <a:cubicBezTo>
                    <a:pt x="68" y="1270"/>
                    <a:pt x="137" y="1263"/>
                    <a:pt x="202" y="1254"/>
                  </a:cubicBezTo>
                  <a:cubicBezTo>
                    <a:pt x="267" y="1245"/>
                    <a:pt x="333" y="1250"/>
                    <a:pt x="389" y="1223"/>
                  </a:cubicBezTo>
                  <a:cubicBezTo>
                    <a:pt x="445" y="1196"/>
                    <a:pt x="497" y="1152"/>
                    <a:pt x="537" y="1091"/>
                  </a:cubicBezTo>
                  <a:cubicBezTo>
                    <a:pt x="577" y="1030"/>
                    <a:pt x="605" y="936"/>
                    <a:pt x="631" y="857"/>
                  </a:cubicBezTo>
                  <a:cubicBezTo>
                    <a:pt x="657" y="778"/>
                    <a:pt x="672" y="710"/>
                    <a:pt x="693" y="615"/>
                  </a:cubicBezTo>
                  <a:cubicBezTo>
                    <a:pt x="714" y="520"/>
                    <a:pt x="733" y="363"/>
                    <a:pt x="755" y="288"/>
                  </a:cubicBezTo>
                  <a:cubicBezTo>
                    <a:pt x="777" y="213"/>
                    <a:pt x="803" y="194"/>
                    <a:pt x="826" y="163"/>
                  </a:cubicBezTo>
                  <a:cubicBezTo>
                    <a:pt x="849" y="132"/>
                    <a:pt x="864" y="118"/>
                    <a:pt x="896" y="101"/>
                  </a:cubicBezTo>
                  <a:cubicBezTo>
                    <a:pt x="928" y="84"/>
                    <a:pt x="949" y="76"/>
                    <a:pt x="1020" y="62"/>
                  </a:cubicBezTo>
                  <a:cubicBezTo>
                    <a:pt x="1091" y="48"/>
                    <a:pt x="1247" y="25"/>
                    <a:pt x="1324" y="15"/>
                  </a:cubicBezTo>
                  <a:cubicBezTo>
                    <a:pt x="1401" y="5"/>
                    <a:pt x="1440" y="2"/>
                    <a:pt x="1480" y="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1257300" y="3276600"/>
              <a:ext cx="6629400" cy="2500313"/>
              <a:chOff x="1752600" y="3748087"/>
              <a:chExt cx="6629400" cy="2500313"/>
            </a:xfrm>
          </p:grpSpPr>
          <p:grpSp>
            <p:nvGrpSpPr>
              <p:cNvPr id="12" name="Group 45"/>
              <p:cNvGrpSpPr>
                <a:grpSpLocks/>
              </p:cNvGrpSpPr>
              <p:nvPr/>
            </p:nvGrpSpPr>
            <p:grpSpPr bwMode="auto">
              <a:xfrm>
                <a:off x="1752600" y="3748087"/>
                <a:ext cx="3752850" cy="2330450"/>
                <a:chOff x="1819" y="2795"/>
                <a:chExt cx="2364" cy="1468"/>
              </a:xfrm>
            </p:grpSpPr>
            <p:sp>
              <p:nvSpPr>
                <p:cNvPr id="13" name="Line 40"/>
                <p:cNvSpPr>
                  <a:spLocks noChangeShapeType="1"/>
                </p:cNvSpPr>
                <p:nvPr/>
              </p:nvSpPr>
              <p:spPr bwMode="auto">
                <a:xfrm>
                  <a:off x="2227" y="4148"/>
                  <a:ext cx="1754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2227" y="2795"/>
                  <a:ext cx="0" cy="1361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4023" y="4013"/>
                  <a:ext cx="160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/>
                    <a:t>t</a:t>
                  </a:r>
                </a:p>
              </p:txBody>
            </p:sp>
            <p:sp>
              <p:nvSpPr>
                <p:cNvPr id="16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819" y="2808"/>
                  <a:ext cx="36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/>
                    <a:t>F(t)</a:t>
                  </a:r>
                </a:p>
              </p:txBody>
            </p:sp>
          </p:grpSp>
          <p:sp>
            <p:nvSpPr>
              <p:cNvPr id="17" name="Line 48"/>
              <p:cNvSpPr>
                <a:spLocks noChangeShapeType="1"/>
              </p:cNvSpPr>
              <p:nvPr/>
            </p:nvSpPr>
            <p:spPr bwMode="auto">
              <a:xfrm>
                <a:off x="3614737" y="4470399"/>
                <a:ext cx="0" cy="14224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49"/>
              <p:cNvSpPr>
                <a:spLocks noChangeShapeType="1"/>
              </p:cNvSpPr>
              <p:nvPr/>
            </p:nvSpPr>
            <p:spPr bwMode="auto">
              <a:xfrm flipH="1">
                <a:off x="2390775" y="4457699"/>
                <a:ext cx="122396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Text Box 52"/>
              <p:cNvSpPr txBox="1">
                <a:spLocks noChangeArrowheads="1"/>
              </p:cNvSpPr>
              <p:nvPr/>
            </p:nvSpPr>
            <p:spPr bwMode="auto">
              <a:xfrm>
                <a:off x="4572000" y="4357687"/>
                <a:ext cx="3810000" cy="7016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zh-TW" altLang="en-US" sz="2000" dirty="0"/>
                  <a:t>80% </a:t>
                </a:r>
                <a:r>
                  <a:rPr lang="en-US" altLang="zh-TW" sz="2000" dirty="0"/>
                  <a:t>of the molecules spend 40 min or less in the reactor</a:t>
                </a:r>
              </a:p>
            </p:txBody>
          </p:sp>
          <p:sp>
            <p:nvSpPr>
              <p:cNvPr id="21" name="Text Box 50"/>
              <p:cNvSpPr txBox="1">
                <a:spLocks noChangeArrowheads="1"/>
              </p:cNvSpPr>
              <p:nvPr/>
            </p:nvSpPr>
            <p:spPr bwMode="auto">
              <a:xfrm>
                <a:off x="3429000" y="5881687"/>
                <a:ext cx="41275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TW" altLang="en-US" sz="1800"/>
                  <a:t>40</a:t>
                </a:r>
              </a:p>
            </p:txBody>
          </p:sp>
          <p:sp>
            <p:nvSpPr>
              <p:cNvPr id="22" name="Text Box 51"/>
              <p:cNvSpPr txBox="1">
                <a:spLocks noChangeArrowheads="1"/>
              </p:cNvSpPr>
              <p:nvPr/>
            </p:nvSpPr>
            <p:spPr bwMode="auto">
              <a:xfrm>
                <a:off x="1892300" y="4308475"/>
                <a:ext cx="469900" cy="366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TW" altLang="en-US" sz="1800" dirty="0"/>
                  <a:t>0.8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1175" y="1138237"/>
            <a:ext cx="5838825" cy="511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7217" y="990600"/>
            <a:ext cx="8249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F(t) = fraction of effluent that has been in the reactor for less than time 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between E &amp; F Curves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24101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cs typeface="Arial"/>
              </a:rPr>
              <a:t>E(t)= Fraction of material leaving reactor that was inside for a time between t</a:t>
            </a:r>
            <a:r>
              <a:rPr lang="en-US" baseline="-25000" dirty="0" smtClean="0">
                <a:cs typeface="Arial"/>
              </a:rPr>
              <a:t>1</a:t>
            </a:r>
            <a:r>
              <a:rPr lang="en-US" dirty="0" smtClean="0">
                <a:cs typeface="Arial"/>
              </a:rPr>
              <a:t> &amp; t</a:t>
            </a:r>
            <a:r>
              <a:rPr lang="en-US" baseline="-25000" dirty="0" smtClean="0">
                <a:cs typeface="Arial"/>
              </a:rPr>
              <a:t>2</a:t>
            </a:r>
            <a:endParaRPr lang="en-US" dirty="0"/>
          </a:p>
        </p:txBody>
      </p:sp>
      <p:graphicFrame>
        <p:nvGraphicFramePr>
          <p:cNvPr id="37890" name="Object 6"/>
          <p:cNvGraphicFramePr>
            <a:graphicFrameLocks noChangeAspect="1"/>
          </p:cNvGraphicFramePr>
          <p:nvPr/>
        </p:nvGraphicFramePr>
        <p:xfrm>
          <a:off x="7162800" y="1371600"/>
          <a:ext cx="132080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0" name="Equation" r:id="rId4" imgW="1562040" imgH="736560" progId="Equation.DSMT4">
                  <p:embed/>
                </p:oleObj>
              </mc:Choice>
              <mc:Fallback>
                <p:oleObj name="Equation" r:id="rId4" imgW="1562040" imgH="736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371600"/>
                        <a:ext cx="1320800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205732"/>
              </p:ext>
            </p:extLst>
          </p:nvPr>
        </p:nvGraphicFramePr>
        <p:xfrm>
          <a:off x="7467600" y="5162550"/>
          <a:ext cx="14351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1" name="Equation" r:id="rId6" imgW="1714320" imgH="1079280" progId="Equation.DSMT4">
                  <p:embed/>
                </p:oleObj>
              </mc:Choice>
              <mc:Fallback>
                <p:oleObj name="Equation" r:id="rId6" imgW="1714320" imgH="10792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5162550"/>
                        <a:ext cx="1435100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4800" y="1235745"/>
            <a:ext cx="2038350" cy="1744663"/>
            <a:chOff x="44" y="186"/>
            <a:chExt cx="1391" cy="1099"/>
          </a:xfrm>
        </p:grpSpPr>
        <p:sp>
          <p:nvSpPr>
            <p:cNvPr id="399362" name="Line 2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63" name="Line 3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64" name="Text Box 4"/>
            <p:cNvSpPr txBox="1">
              <a:spLocks noChangeArrowheads="1"/>
            </p:cNvSpPr>
            <p:nvPr/>
          </p:nvSpPr>
          <p:spPr bwMode="auto">
            <a:xfrm>
              <a:off x="1261" y="1033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65" name="Text Box 5"/>
            <p:cNvSpPr txBox="1">
              <a:spLocks noChangeArrowheads="1"/>
            </p:cNvSpPr>
            <p:nvPr/>
          </p:nvSpPr>
          <p:spPr bwMode="auto">
            <a:xfrm>
              <a:off x="44" y="186"/>
              <a:ext cx="41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C</a:t>
              </a:r>
              <a:r>
                <a:rPr lang="en-US" altLang="zh-TW" sz="2000" i="1" dirty="0" smtClean="0"/>
                <a:t>(t</a:t>
              </a:r>
              <a:r>
                <a:rPr lang="en-US" altLang="zh-TW" sz="2000" i="1" dirty="0"/>
                <a:t>)</a:t>
              </a:r>
            </a:p>
          </p:txBody>
        </p:sp>
      </p:grpSp>
      <p:sp>
        <p:nvSpPr>
          <p:cNvPr id="399367" name="Freeform 7"/>
          <p:cNvSpPr>
            <a:spLocks/>
          </p:cNvSpPr>
          <p:nvPr/>
        </p:nvSpPr>
        <p:spPr bwMode="auto">
          <a:xfrm>
            <a:off x="1104900" y="1267495"/>
            <a:ext cx="616927" cy="1293813"/>
          </a:xfrm>
          <a:custGeom>
            <a:avLst/>
            <a:gdLst/>
            <a:ahLst/>
            <a:cxnLst>
              <a:cxn ang="0">
                <a:pos x="0" y="815"/>
              </a:cxn>
              <a:cxn ang="0">
                <a:pos x="94" y="737"/>
              </a:cxn>
              <a:cxn ang="0">
                <a:pos x="156" y="558"/>
              </a:cxn>
              <a:cxn ang="0">
                <a:pos x="195" y="308"/>
              </a:cxn>
              <a:cxn ang="0">
                <a:pos x="203" y="152"/>
              </a:cxn>
              <a:cxn ang="0">
                <a:pos x="203" y="51"/>
              </a:cxn>
              <a:cxn ang="0">
                <a:pos x="242" y="12"/>
              </a:cxn>
              <a:cxn ang="0">
                <a:pos x="281" y="51"/>
              </a:cxn>
              <a:cxn ang="0">
                <a:pos x="288" y="316"/>
              </a:cxn>
              <a:cxn ang="0">
                <a:pos x="320" y="566"/>
              </a:cxn>
              <a:cxn ang="0">
                <a:pos x="343" y="682"/>
              </a:cxn>
              <a:cxn ang="0">
                <a:pos x="374" y="745"/>
              </a:cxn>
              <a:cxn ang="0">
                <a:pos x="421" y="815"/>
              </a:cxn>
            </a:cxnLst>
            <a:rect l="0" t="0" r="r" b="b"/>
            <a:pathLst>
              <a:path w="421" h="815">
                <a:moveTo>
                  <a:pt x="0" y="815"/>
                </a:moveTo>
                <a:cubicBezTo>
                  <a:pt x="34" y="797"/>
                  <a:pt x="68" y="780"/>
                  <a:pt x="94" y="737"/>
                </a:cubicBezTo>
                <a:cubicBezTo>
                  <a:pt x="120" y="694"/>
                  <a:pt x="139" y="629"/>
                  <a:pt x="156" y="558"/>
                </a:cubicBezTo>
                <a:cubicBezTo>
                  <a:pt x="173" y="487"/>
                  <a:pt x="187" y="376"/>
                  <a:pt x="195" y="308"/>
                </a:cubicBezTo>
                <a:cubicBezTo>
                  <a:pt x="203" y="240"/>
                  <a:pt x="202" y="195"/>
                  <a:pt x="203" y="152"/>
                </a:cubicBezTo>
                <a:cubicBezTo>
                  <a:pt x="204" y="109"/>
                  <a:pt x="197" y="74"/>
                  <a:pt x="203" y="51"/>
                </a:cubicBezTo>
                <a:cubicBezTo>
                  <a:pt x="209" y="28"/>
                  <a:pt x="229" y="12"/>
                  <a:pt x="242" y="12"/>
                </a:cubicBezTo>
                <a:cubicBezTo>
                  <a:pt x="255" y="12"/>
                  <a:pt x="273" y="0"/>
                  <a:pt x="281" y="51"/>
                </a:cubicBezTo>
                <a:cubicBezTo>
                  <a:pt x="289" y="102"/>
                  <a:pt x="282" y="230"/>
                  <a:pt x="288" y="316"/>
                </a:cubicBezTo>
                <a:cubicBezTo>
                  <a:pt x="294" y="402"/>
                  <a:pt x="311" y="505"/>
                  <a:pt x="320" y="566"/>
                </a:cubicBezTo>
                <a:cubicBezTo>
                  <a:pt x="329" y="627"/>
                  <a:pt x="334" y="652"/>
                  <a:pt x="343" y="682"/>
                </a:cubicBezTo>
                <a:cubicBezTo>
                  <a:pt x="352" y="712"/>
                  <a:pt x="361" y="723"/>
                  <a:pt x="374" y="745"/>
                </a:cubicBezTo>
                <a:cubicBezTo>
                  <a:pt x="387" y="767"/>
                  <a:pt x="404" y="791"/>
                  <a:pt x="421" y="815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68" name="Line 8"/>
          <p:cNvSpPr>
            <a:spLocks noChangeShapeType="1"/>
          </p:cNvSpPr>
          <p:nvPr/>
        </p:nvSpPr>
        <p:spPr bwMode="auto">
          <a:xfrm>
            <a:off x="1462454" y="1223394"/>
            <a:ext cx="0" cy="14001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69" name="Text Box 9"/>
          <p:cNvSpPr txBox="1">
            <a:spLocks noChangeArrowheads="1"/>
          </p:cNvSpPr>
          <p:nvPr/>
        </p:nvSpPr>
        <p:spPr bwMode="auto">
          <a:xfrm>
            <a:off x="1342292" y="2497809"/>
            <a:ext cx="2968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000" dirty="0">
                <a:sym typeface="Symbol" pitchFamily="18" charset="2"/>
              </a:rPr>
              <a:t></a:t>
            </a:r>
            <a:endParaRPr lang="zh-TW" altLang="en-US" sz="2000" dirty="0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192215" y="1235745"/>
            <a:ext cx="2038350" cy="1725613"/>
            <a:chOff x="44" y="186"/>
            <a:chExt cx="1391" cy="1087"/>
          </a:xfrm>
        </p:grpSpPr>
        <p:sp>
          <p:nvSpPr>
            <p:cNvPr id="399371" name="Line 11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2" name="Line 12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3" name="Text Box 13"/>
            <p:cNvSpPr txBox="1">
              <a:spLocks noChangeArrowheads="1"/>
            </p:cNvSpPr>
            <p:nvPr/>
          </p:nvSpPr>
          <p:spPr bwMode="auto">
            <a:xfrm>
              <a:off x="1261" y="1021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74" name="Text Box 14"/>
            <p:cNvSpPr txBox="1">
              <a:spLocks noChangeArrowheads="1"/>
            </p:cNvSpPr>
            <p:nvPr/>
          </p:nvSpPr>
          <p:spPr bwMode="auto">
            <a:xfrm>
              <a:off x="44" y="186"/>
              <a:ext cx="41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C</a:t>
              </a:r>
              <a:r>
                <a:rPr lang="en-US" altLang="zh-TW" sz="2000" i="1" dirty="0" smtClean="0"/>
                <a:t>(t</a:t>
              </a:r>
              <a:r>
                <a:rPr lang="en-US" altLang="zh-TW" sz="2000" i="1" dirty="0"/>
                <a:t>)</a:t>
              </a:r>
            </a:p>
          </p:txBody>
        </p:sp>
      </p:grpSp>
      <p:sp>
        <p:nvSpPr>
          <p:cNvPr id="399375" name="Freeform 15"/>
          <p:cNvSpPr>
            <a:spLocks/>
          </p:cNvSpPr>
          <p:nvPr/>
        </p:nvSpPr>
        <p:spPr bwMode="auto">
          <a:xfrm>
            <a:off x="2730012" y="1570708"/>
            <a:ext cx="1289538" cy="977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" y="156"/>
              </a:cxn>
              <a:cxn ang="0">
                <a:pos x="148" y="367"/>
              </a:cxn>
              <a:cxn ang="0">
                <a:pos x="343" y="507"/>
              </a:cxn>
              <a:cxn ang="0">
                <a:pos x="607" y="593"/>
              </a:cxn>
              <a:cxn ang="0">
                <a:pos x="880" y="616"/>
              </a:cxn>
            </a:cxnLst>
            <a:rect l="0" t="0" r="r" b="b"/>
            <a:pathLst>
              <a:path w="880" h="616">
                <a:moveTo>
                  <a:pt x="0" y="0"/>
                </a:moveTo>
                <a:cubicBezTo>
                  <a:pt x="10" y="47"/>
                  <a:pt x="21" y="95"/>
                  <a:pt x="46" y="156"/>
                </a:cubicBezTo>
                <a:cubicBezTo>
                  <a:pt x="71" y="217"/>
                  <a:pt x="99" y="309"/>
                  <a:pt x="148" y="367"/>
                </a:cubicBezTo>
                <a:cubicBezTo>
                  <a:pt x="197" y="425"/>
                  <a:pt x="267" y="469"/>
                  <a:pt x="343" y="507"/>
                </a:cubicBezTo>
                <a:cubicBezTo>
                  <a:pt x="419" y="545"/>
                  <a:pt x="518" y="575"/>
                  <a:pt x="607" y="593"/>
                </a:cubicBezTo>
                <a:cubicBezTo>
                  <a:pt x="696" y="611"/>
                  <a:pt x="788" y="613"/>
                  <a:pt x="880" y="616"/>
                </a:cubicBezTo>
              </a:path>
            </a:pathLst>
          </a:custGeom>
          <a:noFill/>
          <a:ln w="28575" cap="flat" cmpd="sng">
            <a:solidFill>
              <a:schemeClr val="accent5">
                <a:lumMod val="75000"/>
              </a:schemeClr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4362450" y="1235745"/>
            <a:ext cx="2038350" cy="1744663"/>
            <a:chOff x="44" y="186"/>
            <a:chExt cx="1391" cy="1099"/>
          </a:xfrm>
        </p:grpSpPr>
        <p:sp>
          <p:nvSpPr>
            <p:cNvPr id="399377" name="Line 17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8" name="Line 18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9" name="Text Box 19"/>
            <p:cNvSpPr txBox="1">
              <a:spLocks noChangeArrowheads="1"/>
            </p:cNvSpPr>
            <p:nvPr/>
          </p:nvSpPr>
          <p:spPr bwMode="auto">
            <a:xfrm>
              <a:off x="1261" y="1033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80" name="Text Box 20"/>
            <p:cNvSpPr txBox="1">
              <a:spLocks noChangeArrowheads="1"/>
            </p:cNvSpPr>
            <p:nvPr/>
          </p:nvSpPr>
          <p:spPr bwMode="auto">
            <a:xfrm>
              <a:off x="44" y="186"/>
              <a:ext cx="41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C</a:t>
              </a:r>
              <a:r>
                <a:rPr lang="en-US" altLang="zh-TW" sz="2000" i="1" dirty="0" smtClean="0"/>
                <a:t>(t</a:t>
              </a:r>
              <a:r>
                <a:rPr lang="en-US" altLang="zh-TW" sz="2000" i="1" dirty="0"/>
                <a:t>)</a:t>
              </a:r>
            </a:p>
          </p:txBody>
        </p:sp>
      </p:grpSp>
      <p:sp>
        <p:nvSpPr>
          <p:cNvPr id="399381" name="Freeform 21"/>
          <p:cNvSpPr>
            <a:spLocks/>
          </p:cNvSpPr>
          <p:nvPr/>
        </p:nvSpPr>
        <p:spPr bwMode="auto">
          <a:xfrm>
            <a:off x="4977913" y="1681834"/>
            <a:ext cx="1267557" cy="879475"/>
          </a:xfrm>
          <a:custGeom>
            <a:avLst/>
            <a:gdLst/>
            <a:ahLst/>
            <a:cxnLst>
              <a:cxn ang="0">
                <a:pos x="0" y="554"/>
              </a:cxn>
              <a:cxn ang="0">
                <a:pos x="78" y="515"/>
              </a:cxn>
              <a:cxn ang="0">
                <a:pos x="141" y="328"/>
              </a:cxn>
              <a:cxn ang="0">
                <a:pos x="195" y="86"/>
              </a:cxn>
              <a:cxn ang="0">
                <a:pos x="296" y="1"/>
              </a:cxn>
              <a:cxn ang="0">
                <a:pos x="421" y="94"/>
              </a:cxn>
              <a:cxn ang="0">
                <a:pos x="499" y="343"/>
              </a:cxn>
              <a:cxn ang="0">
                <a:pos x="624" y="460"/>
              </a:cxn>
              <a:cxn ang="0">
                <a:pos x="787" y="538"/>
              </a:cxn>
              <a:cxn ang="0">
                <a:pos x="865" y="546"/>
              </a:cxn>
            </a:cxnLst>
            <a:rect l="0" t="0" r="r" b="b"/>
            <a:pathLst>
              <a:path w="865" h="554">
                <a:moveTo>
                  <a:pt x="0" y="554"/>
                </a:moveTo>
                <a:cubicBezTo>
                  <a:pt x="27" y="553"/>
                  <a:pt x="55" y="553"/>
                  <a:pt x="78" y="515"/>
                </a:cubicBezTo>
                <a:cubicBezTo>
                  <a:pt x="101" y="477"/>
                  <a:pt x="122" y="399"/>
                  <a:pt x="141" y="328"/>
                </a:cubicBezTo>
                <a:cubicBezTo>
                  <a:pt x="160" y="257"/>
                  <a:pt x="169" y="140"/>
                  <a:pt x="195" y="86"/>
                </a:cubicBezTo>
                <a:cubicBezTo>
                  <a:pt x="221" y="32"/>
                  <a:pt x="258" y="0"/>
                  <a:pt x="296" y="1"/>
                </a:cubicBezTo>
                <a:cubicBezTo>
                  <a:pt x="334" y="2"/>
                  <a:pt x="387" y="37"/>
                  <a:pt x="421" y="94"/>
                </a:cubicBezTo>
                <a:cubicBezTo>
                  <a:pt x="455" y="151"/>
                  <a:pt x="465" y="282"/>
                  <a:pt x="499" y="343"/>
                </a:cubicBezTo>
                <a:cubicBezTo>
                  <a:pt x="533" y="404"/>
                  <a:pt x="576" y="428"/>
                  <a:pt x="624" y="460"/>
                </a:cubicBezTo>
                <a:cubicBezTo>
                  <a:pt x="672" y="492"/>
                  <a:pt x="747" y="524"/>
                  <a:pt x="787" y="538"/>
                </a:cubicBezTo>
                <a:cubicBezTo>
                  <a:pt x="827" y="552"/>
                  <a:pt x="852" y="545"/>
                  <a:pt x="865" y="546"/>
                </a:cubicBezTo>
              </a:path>
            </a:pathLst>
          </a:custGeom>
          <a:noFill/>
          <a:ln w="28575" cap="flat" cmpd="sng">
            <a:solidFill>
              <a:srgbClr val="CC00CC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82" name="Line 22"/>
          <p:cNvSpPr>
            <a:spLocks noChangeShapeType="1"/>
          </p:cNvSpPr>
          <p:nvPr/>
        </p:nvSpPr>
        <p:spPr bwMode="auto">
          <a:xfrm>
            <a:off x="5702931" y="1930722"/>
            <a:ext cx="0" cy="6683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83" name="Text Box 23"/>
          <p:cNvSpPr txBox="1">
            <a:spLocks noChangeArrowheads="1"/>
          </p:cNvSpPr>
          <p:nvPr/>
        </p:nvSpPr>
        <p:spPr bwMode="auto">
          <a:xfrm>
            <a:off x="5563719" y="2447009"/>
            <a:ext cx="2968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000" dirty="0">
                <a:sym typeface="Symbol" pitchFamily="18" charset="2"/>
              </a:rPr>
              <a:t></a:t>
            </a:r>
            <a:endParaRPr lang="zh-TW" altLang="en-US" sz="2000" dirty="0"/>
          </a:p>
        </p:txBody>
      </p:sp>
      <p:sp>
        <p:nvSpPr>
          <p:cNvPr id="399384" name="Text Box 24"/>
          <p:cNvSpPr txBox="1">
            <a:spLocks noChangeArrowheads="1"/>
          </p:cNvSpPr>
          <p:nvPr/>
        </p:nvSpPr>
        <p:spPr bwMode="auto">
          <a:xfrm>
            <a:off x="621323" y="2789387"/>
            <a:ext cx="150641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rgbClr val="FF0000"/>
                </a:solidFill>
              </a:rPr>
              <a:t>Nearly ideal PFR</a:t>
            </a:r>
          </a:p>
        </p:txBody>
      </p:sp>
      <p:sp>
        <p:nvSpPr>
          <p:cNvPr id="399385" name="Text Box 25"/>
          <p:cNvSpPr txBox="1">
            <a:spLocks noChangeArrowheads="1"/>
          </p:cNvSpPr>
          <p:nvPr/>
        </p:nvSpPr>
        <p:spPr bwMode="auto">
          <a:xfrm>
            <a:off x="2532186" y="2789387"/>
            <a:ext cx="15943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chemeClr val="accent5">
                    <a:lumMod val="75000"/>
                  </a:schemeClr>
                </a:solidFill>
              </a:rPr>
              <a:t>Nearly ideal CSTR</a:t>
            </a:r>
          </a:p>
        </p:txBody>
      </p:sp>
      <p:sp>
        <p:nvSpPr>
          <p:cNvPr id="399386" name="Text Box 26"/>
          <p:cNvSpPr txBox="1">
            <a:spLocks noChangeArrowheads="1"/>
          </p:cNvSpPr>
          <p:nvPr/>
        </p:nvSpPr>
        <p:spPr bwMode="auto">
          <a:xfrm>
            <a:off x="4724399" y="2789387"/>
            <a:ext cx="182880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rgbClr val="CC00CC"/>
                </a:solidFill>
              </a:rPr>
              <a:t>PBR with channeling </a:t>
            </a:r>
            <a:r>
              <a:rPr lang="en-US" altLang="zh-TW" sz="2000" dirty="0" smtClean="0">
                <a:solidFill>
                  <a:srgbClr val="CC00CC"/>
                </a:solidFill>
              </a:rPr>
              <a:t>&amp; </a:t>
            </a:r>
            <a:r>
              <a:rPr lang="en-US" altLang="zh-TW" sz="2000" dirty="0">
                <a:solidFill>
                  <a:srgbClr val="CC00CC"/>
                </a:solidFill>
              </a:rPr>
              <a:t>dead zones</a:t>
            </a:r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6608885" y="1227809"/>
            <a:ext cx="2038350" cy="1731962"/>
            <a:chOff x="44" y="186"/>
            <a:chExt cx="1391" cy="1091"/>
          </a:xfrm>
        </p:grpSpPr>
        <p:sp>
          <p:nvSpPr>
            <p:cNvPr id="399388" name="Line 28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89" name="Line 29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90" name="Text Box 30"/>
            <p:cNvSpPr txBox="1">
              <a:spLocks noChangeArrowheads="1"/>
            </p:cNvSpPr>
            <p:nvPr/>
          </p:nvSpPr>
          <p:spPr bwMode="auto">
            <a:xfrm>
              <a:off x="1261" y="1025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91" name="Text Box 31"/>
            <p:cNvSpPr txBox="1">
              <a:spLocks noChangeArrowheads="1"/>
            </p:cNvSpPr>
            <p:nvPr/>
          </p:nvSpPr>
          <p:spPr bwMode="auto">
            <a:xfrm>
              <a:off x="44" y="186"/>
              <a:ext cx="41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C</a:t>
              </a:r>
              <a:r>
                <a:rPr lang="en-US" altLang="zh-TW" sz="2000" i="1" dirty="0" smtClean="0"/>
                <a:t>(t</a:t>
              </a:r>
              <a:r>
                <a:rPr lang="en-US" altLang="zh-TW" sz="2000" i="1" dirty="0"/>
                <a:t>)</a:t>
              </a:r>
            </a:p>
          </p:txBody>
        </p:sp>
      </p:grpSp>
      <p:sp>
        <p:nvSpPr>
          <p:cNvPr id="399392" name="Text Box 32"/>
          <p:cNvSpPr txBox="1">
            <a:spLocks noChangeArrowheads="1"/>
          </p:cNvSpPr>
          <p:nvPr/>
        </p:nvSpPr>
        <p:spPr bwMode="auto">
          <a:xfrm>
            <a:off x="6964973" y="2789387"/>
            <a:ext cx="18859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rgbClr val="339933"/>
                </a:solidFill>
              </a:rPr>
              <a:t>CSTR with dead zones</a:t>
            </a:r>
          </a:p>
        </p:txBody>
      </p:sp>
      <p:sp>
        <p:nvSpPr>
          <p:cNvPr id="399393" name="Freeform 33"/>
          <p:cNvSpPr>
            <a:spLocks/>
          </p:cNvSpPr>
          <p:nvPr/>
        </p:nvSpPr>
        <p:spPr bwMode="auto">
          <a:xfrm>
            <a:off x="7137889" y="1402434"/>
            <a:ext cx="1164980" cy="1146175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47" y="91"/>
              </a:cxn>
              <a:cxn ang="0">
                <a:pos x="109" y="13"/>
              </a:cxn>
              <a:cxn ang="0">
                <a:pos x="156" y="13"/>
              </a:cxn>
              <a:cxn ang="0">
                <a:pos x="211" y="75"/>
              </a:cxn>
              <a:cxn ang="0">
                <a:pos x="258" y="192"/>
              </a:cxn>
              <a:cxn ang="0">
                <a:pos x="289" y="239"/>
              </a:cxn>
              <a:cxn ang="0">
                <a:pos x="343" y="247"/>
              </a:cxn>
              <a:cxn ang="0">
                <a:pos x="406" y="153"/>
              </a:cxn>
              <a:cxn ang="0">
                <a:pos x="483" y="83"/>
              </a:cxn>
              <a:cxn ang="0">
                <a:pos x="616" y="208"/>
              </a:cxn>
              <a:cxn ang="0">
                <a:pos x="663" y="356"/>
              </a:cxn>
              <a:cxn ang="0">
                <a:pos x="709" y="520"/>
              </a:cxn>
              <a:cxn ang="0">
                <a:pos x="748" y="652"/>
              </a:cxn>
              <a:cxn ang="0">
                <a:pos x="795" y="722"/>
              </a:cxn>
            </a:cxnLst>
            <a:rect l="0" t="0" r="r" b="b"/>
            <a:pathLst>
              <a:path w="795" h="722">
                <a:moveTo>
                  <a:pt x="0" y="192"/>
                </a:moveTo>
                <a:cubicBezTo>
                  <a:pt x="14" y="156"/>
                  <a:pt x="29" y="121"/>
                  <a:pt x="47" y="91"/>
                </a:cubicBezTo>
                <a:cubicBezTo>
                  <a:pt x="65" y="61"/>
                  <a:pt x="91" y="26"/>
                  <a:pt x="109" y="13"/>
                </a:cubicBezTo>
                <a:cubicBezTo>
                  <a:pt x="127" y="0"/>
                  <a:pt x="139" y="3"/>
                  <a:pt x="156" y="13"/>
                </a:cubicBezTo>
                <a:cubicBezTo>
                  <a:pt x="173" y="23"/>
                  <a:pt x="194" y="45"/>
                  <a:pt x="211" y="75"/>
                </a:cubicBezTo>
                <a:cubicBezTo>
                  <a:pt x="228" y="105"/>
                  <a:pt x="245" y="165"/>
                  <a:pt x="258" y="192"/>
                </a:cubicBezTo>
                <a:cubicBezTo>
                  <a:pt x="271" y="219"/>
                  <a:pt x="275" y="230"/>
                  <a:pt x="289" y="239"/>
                </a:cubicBezTo>
                <a:cubicBezTo>
                  <a:pt x="303" y="248"/>
                  <a:pt x="324" y="261"/>
                  <a:pt x="343" y="247"/>
                </a:cubicBezTo>
                <a:cubicBezTo>
                  <a:pt x="362" y="233"/>
                  <a:pt x="383" y="180"/>
                  <a:pt x="406" y="153"/>
                </a:cubicBezTo>
                <a:cubicBezTo>
                  <a:pt x="429" y="126"/>
                  <a:pt x="448" y="74"/>
                  <a:pt x="483" y="83"/>
                </a:cubicBezTo>
                <a:cubicBezTo>
                  <a:pt x="518" y="92"/>
                  <a:pt x="586" y="163"/>
                  <a:pt x="616" y="208"/>
                </a:cubicBezTo>
                <a:cubicBezTo>
                  <a:pt x="646" y="253"/>
                  <a:pt x="647" y="304"/>
                  <a:pt x="663" y="356"/>
                </a:cubicBezTo>
                <a:cubicBezTo>
                  <a:pt x="679" y="408"/>
                  <a:pt x="695" y="471"/>
                  <a:pt x="709" y="520"/>
                </a:cubicBezTo>
                <a:cubicBezTo>
                  <a:pt x="723" y="569"/>
                  <a:pt x="734" y="618"/>
                  <a:pt x="748" y="652"/>
                </a:cubicBezTo>
                <a:cubicBezTo>
                  <a:pt x="762" y="686"/>
                  <a:pt x="778" y="704"/>
                  <a:pt x="795" y="722"/>
                </a:cubicBezTo>
              </a:path>
            </a:pathLst>
          </a:custGeom>
          <a:noFill/>
          <a:ln w="28575" cap="flat" cmpd="sng">
            <a:solidFill>
              <a:srgbClr val="339933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22645" y="3555304"/>
            <a:ext cx="8477861" cy="3074096"/>
            <a:chOff x="371597" y="795039"/>
            <a:chExt cx="8477861" cy="3074096"/>
          </a:xfrm>
        </p:grpSpPr>
        <p:sp>
          <p:nvSpPr>
            <p:cNvPr id="399410" name="Text Box 50"/>
            <p:cNvSpPr txBox="1">
              <a:spLocks noChangeArrowheads="1"/>
            </p:cNvSpPr>
            <p:nvPr/>
          </p:nvSpPr>
          <p:spPr bwMode="auto">
            <a:xfrm>
              <a:off x="4161334" y="3499803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TW" altLang="en-US" sz="1800" dirty="0"/>
                <a:t>40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71597" y="795039"/>
              <a:ext cx="8477861" cy="2971800"/>
              <a:chOff x="371597" y="3793827"/>
              <a:chExt cx="8477861" cy="2971800"/>
            </a:xfrm>
          </p:grpSpPr>
          <p:graphicFrame>
            <p:nvGraphicFramePr>
              <p:cNvPr id="431104" name="Object 102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79308922"/>
                  </p:ext>
                </p:extLst>
              </p:nvPr>
            </p:nvGraphicFramePr>
            <p:xfrm>
              <a:off x="429952" y="3793827"/>
              <a:ext cx="1441450" cy="736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136" name="Equation" r:id="rId3" imgW="1562040" imgH="736560" progId="Equation.DSMT4">
                      <p:embed/>
                    </p:oleObj>
                  </mc:Choice>
                  <mc:Fallback>
                    <p:oleObj name="Equation" r:id="rId3" imgW="1562040" imgH="73656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9952" y="3793827"/>
                            <a:ext cx="1441450" cy="7366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6" name="Group 45"/>
              <p:cNvGrpSpPr>
                <a:grpSpLocks/>
              </p:cNvGrpSpPr>
              <p:nvPr/>
            </p:nvGrpSpPr>
            <p:grpSpPr bwMode="auto">
              <a:xfrm>
                <a:off x="2776904" y="4398963"/>
                <a:ext cx="4026876" cy="2333625"/>
                <a:chOff x="1895" y="2795"/>
                <a:chExt cx="2748" cy="1470"/>
              </a:xfrm>
            </p:grpSpPr>
            <p:sp>
              <p:nvSpPr>
                <p:cNvPr id="399400" name="Line 40"/>
                <p:cNvSpPr>
                  <a:spLocks noChangeShapeType="1"/>
                </p:cNvSpPr>
                <p:nvPr/>
              </p:nvSpPr>
              <p:spPr bwMode="auto">
                <a:xfrm>
                  <a:off x="2227" y="4154"/>
                  <a:ext cx="175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401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2221" y="2795"/>
                  <a:ext cx="0" cy="136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402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4023" y="4013"/>
                  <a:ext cx="62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 smtClean="0"/>
                    <a:t>t (min)</a:t>
                  </a:r>
                  <a:endParaRPr lang="en-US" altLang="zh-TW" sz="2000" i="1" dirty="0"/>
                </a:p>
              </p:txBody>
            </p:sp>
            <p:sp>
              <p:nvSpPr>
                <p:cNvPr id="39940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895" y="2808"/>
                  <a:ext cx="39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/>
                    <a:t>F(t)</a:t>
                  </a:r>
                </a:p>
              </p:txBody>
            </p:sp>
          </p:grpSp>
          <p:sp>
            <p:nvSpPr>
              <p:cNvPr id="399407" name="Freeform 47"/>
              <p:cNvSpPr>
                <a:spLocks/>
              </p:cNvSpPr>
              <p:nvPr/>
            </p:nvSpPr>
            <p:spPr bwMode="auto">
              <a:xfrm>
                <a:off x="3254620" y="4786313"/>
                <a:ext cx="2168769" cy="1770062"/>
              </a:xfrm>
              <a:custGeom>
                <a:avLst/>
                <a:gdLst/>
                <a:ahLst/>
                <a:cxnLst>
                  <a:cxn ang="0">
                    <a:pos x="0" y="1278"/>
                  </a:cxn>
                  <a:cxn ang="0">
                    <a:pos x="202" y="1254"/>
                  </a:cxn>
                  <a:cxn ang="0">
                    <a:pos x="389" y="1223"/>
                  </a:cxn>
                  <a:cxn ang="0">
                    <a:pos x="537" y="1091"/>
                  </a:cxn>
                  <a:cxn ang="0">
                    <a:pos x="631" y="857"/>
                  </a:cxn>
                  <a:cxn ang="0">
                    <a:pos x="693" y="615"/>
                  </a:cxn>
                  <a:cxn ang="0">
                    <a:pos x="755" y="288"/>
                  </a:cxn>
                  <a:cxn ang="0">
                    <a:pos x="826" y="163"/>
                  </a:cxn>
                  <a:cxn ang="0">
                    <a:pos x="896" y="101"/>
                  </a:cxn>
                  <a:cxn ang="0">
                    <a:pos x="1020" y="62"/>
                  </a:cxn>
                  <a:cxn ang="0">
                    <a:pos x="1324" y="15"/>
                  </a:cxn>
                  <a:cxn ang="0">
                    <a:pos x="1480" y="0"/>
                  </a:cxn>
                </a:cxnLst>
                <a:rect l="0" t="0" r="r" b="b"/>
                <a:pathLst>
                  <a:path w="1480" h="1278">
                    <a:moveTo>
                      <a:pt x="0" y="1278"/>
                    </a:moveTo>
                    <a:cubicBezTo>
                      <a:pt x="68" y="1270"/>
                      <a:pt x="137" y="1263"/>
                      <a:pt x="202" y="1254"/>
                    </a:cubicBezTo>
                    <a:cubicBezTo>
                      <a:pt x="267" y="1245"/>
                      <a:pt x="333" y="1250"/>
                      <a:pt x="389" y="1223"/>
                    </a:cubicBezTo>
                    <a:cubicBezTo>
                      <a:pt x="445" y="1196"/>
                      <a:pt x="497" y="1152"/>
                      <a:pt x="537" y="1091"/>
                    </a:cubicBezTo>
                    <a:cubicBezTo>
                      <a:pt x="577" y="1030"/>
                      <a:pt x="605" y="936"/>
                      <a:pt x="631" y="857"/>
                    </a:cubicBezTo>
                    <a:cubicBezTo>
                      <a:pt x="657" y="778"/>
                      <a:pt x="672" y="710"/>
                      <a:pt x="693" y="615"/>
                    </a:cubicBezTo>
                    <a:cubicBezTo>
                      <a:pt x="714" y="520"/>
                      <a:pt x="733" y="363"/>
                      <a:pt x="755" y="288"/>
                    </a:cubicBezTo>
                    <a:cubicBezTo>
                      <a:pt x="777" y="213"/>
                      <a:pt x="803" y="194"/>
                      <a:pt x="826" y="163"/>
                    </a:cubicBezTo>
                    <a:cubicBezTo>
                      <a:pt x="849" y="132"/>
                      <a:pt x="864" y="118"/>
                      <a:pt x="896" y="101"/>
                    </a:cubicBezTo>
                    <a:cubicBezTo>
                      <a:pt x="928" y="84"/>
                      <a:pt x="949" y="76"/>
                      <a:pt x="1020" y="62"/>
                    </a:cubicBezTo>
                    <a:cubicBezTo>
                      <a:pt x="1091" y="48"/>
                      <a:pt x="1247" y="25"/>
                      <a:pt x="1324" y="15"/>
                    </a:cubicBezTo>
                    <a:cubicBezTo>
                      <a:pt x="1401" y="5"/>
                      <a:pt x="1440" y="2"/>
                      <a:pt x="1480" y="0"/>
                    </a:cubicBezTo>
                  </a:path>
                </a:pathLst>
              </a:custGeom>
              <a:noFill/>
              <a:ln w="28575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08" name="Line 48"/>
              <p:cNvSpPr>
                <a:spLocks noChangeShapeType="1"/>
              </p:cNvSpPr>
              <p:nvPr/>
            </p:nvSpPr>
            <p:spPr bwMode="auto">
              <a:xfrm>
                <a:off x="4384431" y="5121275"/>
                <a:ext cx="0" cy="14224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09" name="Line 49"/>
              <p:cNvSpPr>
                <a:spLocks noChangeShapeType="1"/>
              </p:cNvSpPr>
              <p:nvPr/>
            </p:nvSpPr>
            <p:spPr bwMode="auto">
              <a:xfrm flipH="1">
                <a:off x="3254620" y="5108575"/>
                <a:ext cx="112981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11" name="Text Box 51"/>
              <p:cNvSpPr txBox="1">
                <a:spLocks noChangeArrowheads="1"/>
              </p:cNvSpPr>
              <p:nvPr/>
            </p:nvSpPr>
            <p:spPr bwMode="auto">
              <a:xfrm>
                <a:off x="2788627" y="4916488"/>
                <a:ext cx="505267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TW" altLang="en-US" sz="1800"/>
                  <a:t>0.8</a:t>
                </a:r>
              </a:p>
            </p:txBody>
          </p:sp>
          <p:sp>
            <p:nvSpPr>
              <p:cNvPr id="399412" name="Text Box 52"/>
              <p:cNvSpPr txBox="1">
                <a:spLocks noChangeArrowheads="1"/>
              </p:cNvSpPr>
              <p:nvPr/>
            </p:nvSpPr>
            <p:spPr bwMode="auto">
              <a:xfrm>
                <a:off x="5791200" y="4953000"/>
                <a:ext cx="3058258" cy="1015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zh-TW" altLang="en-US" sz="2000" dirty="0"/>
                  <a:t>80% </a:t>
                </a:r>
                <a:r>
                  <a:rPr lang="en-US" altLang="zh-TW" sz="2000" dirty="0"/>
                  <a:t>of the molecules spend 40 min or less in the reactor</a:t>
                </a:r>
              </a:p>
            </p:txBody>
          </p:sp>
          <p:graphicFrame>
            <p:nvGraphicFramePr>
              <p:cNvPr id="7" name="Object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24890497"/>
                  </p:ext>
                </p:extLst>
              </p:nvPr>
            </p:nvGraphicFramePr>
            <p:xfrm>
              <a:off x="371597" y="4708227"/>
              <a:ext cx="2133600" cy="1193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137" name="Equation" r:id="rId5" imgW="2133600" imgH="1193800" progId="Equation.DSMT4">
                      <p:embed/>
                    </p:oleObj>
                  </mc:Choice>
                  <mc:Fallback>
                    <p:oleObj name="Equation" r:id="rId5" imgW="2133600" imgH="11938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1597" y="4708227"/>
                            <a:ext cx="2133600" cy="11938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15824287"/>
                  </p:ext>
                </p:extLst>
              </p:nvPr>
            </p:nvGraphicFramePr>
            <p:xfrm>
              <a:off x="601785" y="6025852"/>
              <a:ext cx="1673225" cy="7397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138" name="Equation" r:id="rId7" imgW="1981200" imgH="736600" progId="Equation.DSMT4">
                      <p:embed/>
                    </p:oleObj>
                  </mc:Choice>
                  <mc:Fallback>
                    <p:oleObj name="Equation" r:id="rId7" imgW="1981200" imgH="736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01785" y="6025852"/>
                            <a:ext cx="1673225" cy="7397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53" name="TextBox 52"/>
          <p:cNvSpPr txBox="1"/>
          <p:nvPr/>
        </p:nvSpPr>
        <p:spPr>
          <a:xfrm>
            <a:off x="2209800" y="3689638"/>
            <a:ext cx="6690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F(t)=fraction of effluent in the reactor less for than time t</a:t>
            </a:r>
          </a:p>
        </p:txBody>
      </p:sp>
      <p:sp>
        <p:nvSpPr>
          <p:cNvPr id="55" name="Title 8"/>
          <p:cNvSpPr txBox="1">
            <a:spLocks/>
          </p:cNvSpPr>
          <p:nvPr/>
        </p:nvSpPr>
        <p:spPr>
          <a:xfrm>
            <a:off x="0" y="-1"/>
            <a:ext cx="9144000" cy="1241425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7030A0"/>
                </a:solidFill>
              </a:rPr>
              <a:t>Boundary Conditions for the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Cum RTD Function F(t)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50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Basic Molar Balance at Spherical Pellet Surface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3192" y="162406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</a:t>
            </a:r>
          </a:p>
        </p:txBody>
      </p:sp>
      <p:grpSp>
        <p:nvGrpSpPr>
          <p:cNvPr id="12" name="Group 14"/>
          <p:cNvGrpSpPr/>
          <p:nvPr/>
        </p:nvGrpSpPr>
        <p:grpSpPr>
          <a:xfrm>
            <a:off x="1219200" y="1208567"/>
            <a:ext cx="1163548" cy="1200329"/>
            <a:chOff x="284252" y="1273314"/>
            <a:chExt cx="1163548" cy="1200329"/>
          </a:xfrm>
        </p:grpSpPr>
        <p:sp>
          <p:nvSpPr>
            <p:cNvPr id="3" name="TextBox 2"/>
            <p:cNvSpPr txBox="1"/>
            <p:nvPr/>
          </p:nvSpPr>
          <p:spPr>
            <a:xfrm>
              <a:off x="350178" y="1273314"/>
              <a:ext cx="10668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Flux: bulk to external  surface</a:t>
              </a:r>
            </a:p>
          </p:txBody>
        </p:sp>
        <p:sp>
          <p:nvSpPr>
            <p:cNvPr id="8" name="Left Brace 7"/>
            <p:cNvSpPr/>
            <p:nvPr/>
          </p:nvSpPr>
          <p:spPr>
            <a:xfrm>
              <a:off x="284252" y="1301978"/>
              <a:ext cx="152400" cy="114300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Left Brace 9"/>
            <p:cNvSpPr/>
            <p:nvPr/>
          </p:nvSpPr>
          <p:spPr>
            <a:xfrm flipH="1">
              <a:off x="1295400" y="1301978"/>
              <a:ext cx="152400" cy="114300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1"/>
          <p:cNvGrpSpPr/>
          <p:nvPr/>
        </p:nvGrpSpPr>
        <p:grpSpPr>
          <a:xfrm>
            <a:off x="4191000" y="1231904"/>
            <a:ext cx="1260296" cy="1200329"/>
            <a:chOff x="3540304" y="1293793"/>
            <a:chExt cx="1260296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3581400" y="1293793"/>
              <a:ext cx="12192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Actual </a:t>
              </a:r>
              <a:r>
                <a:rPr lang="en-US" dirty="0" err="1" smtClean="0">
                  <a:solidFill>
                    <a:srgbClr val="0000FF"/>
                  </a:solidFill>
                </a:rPr>
                <a:t>rxn</a:t>
              </a:r>
              <a:r>
                <a:rPr lang="en-US" dirty="0" smtClean="0">
                  <a:solidFill>
                    <a:srgbClr val="0000FF"/>
                  </a:solidFill>
                </a:rPr>
                <a:t> rate per unit total S.A.</a:t>
              </a:r>
            </a:p>
          </p:txBody>
        </p:sp>
        <p:sp>
          <p:nvSpPr>
            <p:cNvPr id="9" name="Left Brace 8"/>
            <p:cNvSpPr/>
            <p:nvPr/>
          </p:nvSpPr>
          <p:spPr>
            <a:xfrm>
              <a:off x="3540304" y="1322457"/>
              <a:ext cx="152400" cy="114300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Left Brace 10"/>
            <p:cNvSpPr/>
            <p:nvPr/>
          </p:nvSpPr>
          <p:spPr>
            <a:xfrm flipH="1">
              <a:off x="4648200" y="1322457"/>
              <a:ext cx="152400" cy="114300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637452" y="1485566"/>
            <a:ext cx="1295400" cy="646331"/>
            <a:chOff x="1752600" y="1273314"/>
            <a:chExt cx="1295400" cy="646331"/>
          </a:xfrm>
        </p:grpSpPr>
        <p:sp>
          <p:nvSpPr>
            <p:cNvPr id="4" name="TextBox 3"/>
            <p:cNvSpPr txBox="1"/>
            <p:nvPr/>
          </p:nvSpPr>
          <p:spPr>
            <a:xfrm>
              <a:off x="1752600" y="1273314"/>
              <a:ext cx="129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External S.A. </a:t>
              </a:r>
            </a:p>
          </p:txBody>
        </p:sp>
        <p:sp>
          <p:nvSpPr>
            <p:cNvPr id="13" name="Left Brace 12"/>
            <p:cNvSpPr/>
            <p:nvPr/>
          </p:nvSpPr>
          <p:spPr>
            <a:xfrm>
              <a:off x="1843356" y="1301978"/>
              <a:ext cx="152400" cy="54864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Left Brace 13"/>
            <p:cNvSpPr/>
            <p:nvPr/>
          </p:nvSpPr>
          <p:spPr>
            <a:xfrm flipH="1">
              <a:off x="2803134" y="1301978"/>
              <a:ext cx="152400" cy="54864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382748" y="162406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0656" y="2819400"/>
            <a:ext cx="724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: external surface area per reactor volume 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/m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)</a:t>
            </a:r>
          </a:p>
          <a:p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V: reactor volume (m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)           </a:t>
            </a:r>
            <a:r>
              <a:rPr lang="en-US" altLang="zh-TW" sz="2000" dirty="0" smtClean="0">
                <a:latin typeface="Symbol" pitchFamily="18" charset="2"/>
                <a:sym typeface="Symbol" pitchFamily="18" charset="2"/>
              </a:rPr>
              <a:t>f</a:t>
            </a:r>
            <a:r>
              <a:rPr lang="en-US" altLang="zh-TW" sz="2000" dirty="0" smtClean="0">
                <a:sym typeface="Symbol" pitchFamily="18" charset="2"/>
              </a:rPr>
              <a:t>: porosity of bed (void fraction)</a:t>
            </a:r>
            <a:endParaRPr lang="en-US" sz="2000" dirty="0" smtClean="0"/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r’’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: rate of reaction per unit surface area (</a:t>
            </a:r>
            <a:r>
              <a:rPr lang="en-US" sz="2000" dirty="0" err="1" smtClean="0"/>
              <a:t>mol</a:t>
            </a:r>
            <a:r>
              <a:rPr lang="en-US" sz="2000" dirty="0" smtClean="0"/>
              <a:t>/m</a:t>
            </a:r>
            <a:r>
              <a:rPr lang="en-US" sz="2000" baseline="30000" dirty="0" smtClean="0"/>
              <a:t>2</a:t>
            </a:r>
            <a:r>
              <a:rPr lang="en-US" sz="2000" dirty="0" smtClean="0">
                <a:latin typeface="Arial"/>
                <a:cs typeface="Arial"/>
              </a:rPr>
              <a:t>·s)</a:t>
            </a:r>
          </a:p>
          <a:p>
            <a:r>
              <a:rPr lang="en-US" sz="2000" dirty="0" smtClean="0">
                <a:latin typeface="Arial"/>
                <a:cs typeface="Arial"/>
              </a:rPr>
              <a:t>-</a:t>
            </a:r>
            <a:r>
              <a:rPr lang="en-US" sz="2000" dirty="0" err="1" smtClean="0">
                <a:latin typeface="Arial"/>
                <a:cs typeface="Arial"/>
              </a:rPr>
              <a:t>r’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: </a:t>
            </a:r>
            <a:r>
              <a:rPr lang="en-US" sz="2000" dirty="0" err="1" smtClean="0">
                <a:latin typeface="Arial"/>
                <a:cs typeface="Arial"/>
              </a:rPr>
              <a:t>mol</a:t>
            </a:r>
            <a:r>
              <a:rPr lang="en-US" sz="2000" dirty="0" smtClean="0">
                <a:latin typeface="Arial"/>
                <a:cs typeface="Arial"/>
              </a:rPr>
              <a:t>/g </a:t>
            </a:r>
            <a:r>
              <a:rPr lang="en-US" sz="2000" dirty="0" err="1" smtClean="0">
                <a:latin typeface="Arial"/>
                <a:cs typeface="Arial"/>
              </a:rPr>
              <a:t>cat∙s</a:t>
            </a:r>
            <a:r>
              <a:rPr lang="en-US" sz="2000" dirty="0" smtClean="0">
                <a:latin typeface="Arial"/>
                <a:cs typeface="Arial"/>
              </a:rPr>
              <a:t>			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: </a:t>
            </a:r>
            <a:r>
              <a:rPr lang="en-US" sz="2000" dirty="0" err="1" smtClean="0">
                <a:latin typeface="Arial"/>
                <a:cs typeface="Arial"/>
              </a:rPr>
              <a:t>mol</a:t>
            </a:r>
            <a:r>
              <a:rPr lang="en-US" sz="2000" dirty="0" smtClean="0">
                <a:latin typeface="Arial"/>
                <a:cs typeface="Arial"/>
              </a:rPr>
              <a:t>/</a:t>
            </a:r>
            <a:r>
              <a:rPr lang="en-US" sz="2000" dirty="0" err="1" smtClean="0">
                <a:latin typeface="Arial"/>
                <a:cs typeface="Arial"/>
              </a:rPr>
              <a:t>volume∙s</a:t>
            </a:r>
            <a:endParaRPr lang="en-US" sz="2000" dirty="0" smtClean="0"/>
          </a:p>
          <a:p>
            <a:r>
              <a:rPr lang="en-US" sz="2000" dirty="0" smtClean="0"/>
              <a:t>S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: surface area of catalyst per unit mass of catalyst 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/g cat)</a:t>
            </a:r>
          </a:p>
          <a:p>
            <a:r>
              <a:rPr lang="en-US" sz="2000" dirty="0" err="1" smtClean="0">
                <a:latin typeface="Symbol" pitchFamily="18" charset="2"/>
              </a:rPr>
              <a:t>r</a:t>
            </a:r>
            <a:r>
              <a:rPr lang="en-US" sz="2000" baseline="-25000" dirty="0" err="1" smtClean="0"/>
              <a:t>b</a:t>
            </a:r>
            <a:r>
              <a:rPr lang="en-US" sz="2000" dirty="0" smtClean="0"/>
              <a:t>: </a:t>
            </a:r>
            <a:r>
              <a:rPr lang="en-US" sz="2000" dirty="0" smtClean="0">
                <a:sym typeface="Symbol" pitchFamily="18" charset="2"/>
              </a:rPr>
              <a:t>bulk density</a:t>
            </a:r>
            <a:r>
              <a:rPr lang="en-US" sz="2000" i="1" dirty="0" smtClean="0">
                <a:sym typeface="Symbol" pitchFamily="18" charset="2"/>
              </a:rPr>
              <a:t>, </a:t>
            </a:r>
            <a:r>
              <a:rPr lang="en-US" sz="2000" dirty="0" smtClean="0">
                <a:sym typeface="Symbol" pitchFamily="18" charset="2"/>
              </a:rPr>
              <a:t>catalyst mass/ reactor volume </a:t>
            </a:r>
            <a:r>
              <a:rPr lang="en-US" sz="2000" dirty="0" err="1" smtClean="0">
                <a:latin typeface="Symbol" pitchFamily="18" charset="2"/>
              </a:rPr>
              <a:t>r</a:t>
            </a:r>
            <a:r>
              <a:rPr lang="en-US" sz="2000" baseline="-25000" dirty="0" err="1" smtClean="0"/>
              <a:t>b</a:t>
            </a:r>
            <a:r>
              <a:rPr lang="en-US" sz="2000" dirty="0" smtClean="0">
                <a:sym typeface="Symbol" pitchFamily="18" charset="2"/>
              </a:rPr>
              <a:t>=</a:t>
            </a:r>
            <a:r>
              <a:rPr lang="en-US" sz="2000" dirty="0" err="1" smtClean="0">
                <a:latin typeface="Symbol" pitchFamily="18" charset="2"/>
              </a:rPr>
              <a:t>r</a:t>
            </a:r>
            <a:r>
              <a:rPr lang="en-US" sz="2000" baseline="-25000" dirty="0" err="1" smtClean="0"/>
              <a:t>c</a:t>
            </a:r>
            <a:r>
              <a:rPr lang="en-US" sz="2000" dirty="0" smtClean="0"/>
              <a:t>(1-</a:t>
            </a:r>
            <a:r>
              <a:rPr lang="en-US" altLang="zh-TW" sz="2000" dirty="0" smtClean="0">
                <a:latin typeface="Symbol" pitchFamily="18" charset="2"/>
                <a:sym typeface="Symbol" pitchFamily="18" charset="2"/>
              </a:rPr>
              <a:t>f)</a:t>
            </a:r>
            <a:endParaRPr lang="en-US" altLang="zh-TW" sz="2000" dirty="0" smtClean="0">
              <a:sym typeface="Symbol" pitchFamily="18" charset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03696" y="162406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</a:p>
        </p:txBody>
      </p:sp>
      <p:grpSp>
        <p:nvGrpSpPr>
          <p:cNvPr id="17" name="Group 23"/>
          <p:cNvGrpSpPr/>
          <p:nvPr/>
        </p:nvGrpSpPr>
        <p:grpSpPr>
          <a:xfrm>
            <a:off x="5923052" y="1485566"/>
            <a:ext cx="1524000" cy="646331"/>
            <a:chOff x="6110556" y="1305674"/>
            <a:chExt cx="1524000" cy="646331"/>
          </a:xfrm>
        </p:grpSpPr>
        <p:sp>
          <p:nvSpPr>
            <p:cNvPr id="6" name="TextBox 5"/>
            <p:cNvSpPr txBox="1"/>
            <p:nvPr/>
          </p:nvSpPr>
          <p:spPr>
            <a:xfrm>
              <a:off x="6110556" y="1305674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external + internal S.A.</a:t>
              </a:r>
              <a:endParaRPr lang="en-US" dirty="0" smtClean="0"/>
            </a:p>
          </p:txBody>
        </p:sp>
        <p:sp>
          <p:nvSpPr>
            <p:cNvPr id="22" name="Left Brace 21"/>
            <p:cNvSpPr/>
            <p:nvPr/>
          </p:nvSpPr>
          <p:spPr>
            <a:xfrm>
              <a:off x="6126822" y="1371600"/>
              <a:ext cx="152400" cy="54864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Left Brace 22"/>
            <p:cNvSpPr/>
            <p:nvPr/>
          </p:nvSpPr>
          <p:spPr>
            <a:xfrm flipH="1">
              <a:off x="7467600" y="1371600"/>
              <a:ext cx="152400" cy="54864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68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511752"/>
              </p:ext>
            </p:extLst>
          </p:nvPr>
        </p:nvGraphicFramePr>
        <p:xfrm>
          <a:off x="1828800" y="2438400"/>
          <a:ext cx="44577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8" name="Equation" r:id="rId3" imgW="4813200" imgH="380880" progId="Equation.DSMT4">
                  <p:embed/>
                </p:oleObj>
              </mc:Choice>
              <mc:Fallback>
                <p:oleObj name="Equation" r:id="rId3" imgW="48132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38400"/>
                        <a:ext cx="44577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" y="553650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For a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reaction, simplifies to: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452661"/>
              </p:ext>
            </p:extLst>
          </p:nvPr>
        </p:nvGraphicFramePr>
        <p:xfrm>
          <a:off x="303039" y="6057378"/>
          <a:ext cx="52705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9" name="Equation" r:id="rId5" imgW="5689440" imgH="380880" progId="Equation.DSMT4">
                  <p:embed/>
                </p:oleObj>
              </mc:Choice>
              <mc:Fallback>
                <p:oleObj name="Equation" r:id="rId5" imgW="568944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039" y="6057378"/>
                        <a:ext cx="52705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201150"/>
              </p:ext>
            </p:extLst>
          </p:nvPr>
        </p:nvGraphicFramePr>
        <p:xfrm>
          <a:off x="1682750" y="4749800"/>
          <a:ext cx="5778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0" name="Equation" r:id="rId7" imgW="5778360" imgH="736560" progId="Equation.DSMT4">
                  <p:embed/>
                </p:oleObj>
              </mc:Choice>
              <mc:Fallback>
                <p:oleObj name="Equation" r:id="rId7" imgW="57783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4749800"/>
                        <a:ext cx="5778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09068" y="5109209"/>
            <a:ext cx="1566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per mass cat</a:t>
            </a:r>
            <a:r>
              <a:rPr lang="en-US" sz="1600" dirty="0" smtClean="0">
                <a:latin typeface="Arial"/>
                <a:cs typeface="Arial"/>
              </a:rPr>
              <a:t>→</a:t>
            </a:r>
            <a:endParaRPr lang="en-US" sz="16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7621913" y="4905004"/>
            <a:ext cx="1407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per surface area</a:t>
            </a:r>
          </a:p>
        </p:txBody>
      </p:sp>
      <p:cxnSp>
        <p:nvCxnSpPr>
          <p:cNvPr id="25" name="Elbow Connector 24"/>
          <p:cNvCxnSpPr/>
          <p:nvPr/>
        </p:nvCxnSpPr>
        <p:spPr>
          <a:xfrm rot="5400000">
            <a:off x="7040343" y="4361912"/>
            <a:ext cx="137160" cy="1554480"/>
          </a:xfrm>
          <a:prstGeom prst="bentConnector3">
            <a:avLst>
              <a:gd name="adj1" fmla="val -863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 rot="16200000" flipH="1">
            <a:off x="2203255" y="3550045"/>
            <a:ext cx="228600" cy="3108960"/>
          </a:xfrm>
          <a:prstGeom prst="bentConnector3">
            <a:avLst>
              <a:gd name="adj1" fmla="val 35109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-76200" y="4471116"/>
            <a:ext cx="975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per volume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179342"/>
              </p:ext>
            </p:extLst>
          </p:nvPr>
        </p:nvGraphicFramePr>
        <p:xfrm>
          <a:off x="5715000" y="5892800"/>
          <a:ext cx="297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1" name="Equation" r:id="rId9" imgW="2971800" imgH="698400" progId="Equation.DSMT4">
                  <p:embed/>
                </p:oleObj>
              </mc:Choice>
              <mc:Fallback>
                <p:oleObj name="Equation" r:id="rId9" imgW="297180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15000" y="5892800"/>
                        <a:ext cx="29718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662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Mean </a:t>
            </a:r>
            <a:r>
              <a:rPr lang="en-US" altLang="zh-TW" dirty="0" smtClean="0"/>
              <a:t>Residence Time</a:t>
            </a:r>
            <a:r>
              <a:rPr lang="en-US" altLang="zh-TW" dirty="0"/>
              <a:t>, t</a:t>
            </a:r>
            <a:r>
              <a:rPr lang="en-US" altLang="zh-TW" baseline="-25000" dirty="0"/>
              <a:t>m</a:t>
            </a:r>
            <a:endParaRPr lang="en-US" altLang="zh-TW" dirty="0"/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68514"/>
            <a:ext cx="8382000" cy="1828799"/>
          </a:xfrm>
        </p:spPr>
        <p:txBody>
          <a:bodyPr>
            <a:normAutofit/>
          </a:bodyPr>
          <a:lstStyle/>
          <a:p>
            <a:r>
              <a:rPr lang="en-US" altLang="zh-TW" sz="2000" dirty="0"/>
              <a:t>For an ideal reactor, the space </a:t>
            </a:r>
            <a:r>
              <a:rPr lang="en-US" altLang="zh-TW" sz="2000" dirty="0" smtClean="0"/>
              <a:t>time </a:t>
            </a:r>
            <a:r>
              <a:rPr lang="en-US" altLang="zh-TW" sz="2000" dirty="0" smtClean="0">
                <a:sym typeface="Symbol" pitchFamily="18" charset="2"/>
              </a:rPr>
              <a:t></a:t>
            </a:r>
            <a:r>
              <a:rPr lang="en-US" altLang="zh-TW" sz="2000" dirty="0" smtClean="0"/>
              <a:t> is </a:t>
            </a:r>
            <a:r>
              <a:rPr lang="en-US" altLang="zh-TW" sz="2000" dirty="0"/>
              <a:t>defined as </a:t>
            </a:r>
            <a:r>
              <a:rPr lang="en-US" altLang="zh-TW" sz="2000" dirty="0" smtClean="0"/>
              <a:t>V/</a:t>
            </a:r>
            <a:r>
              <a:rPr lang="en-US" altLang="zh-TW" sz="2000" i="1" dirty="0" smtClean="0">
                <a:latin typeface="Symbol" pitchFamily="18" charset="2"/>
              </a:rPr>
              <a:t>u</a:t>
            </a:r>
            <a:r>
              <a:rPr lang="en-US" altLang="zh-TW" sz="2000" baseline="-25000" dirty="0" smtClean="0"/>
              <a:t>0</a:t>
            </a:r>
            <a:endParaRPr lang="en-US" altLang="zh-TW" sz="2000" dirty="0"/>
          </a:p>
          <a:p>
            <a:pPr>
              <a:spcBef>
                <a:spcPts val="0"/>
              </a:spcBef>
            </a:pPr>
            <a:r>
              <a:rPr lang="en-US" altLang="zh-TW" sz="2000" dirty="0"/>
              <a:t>The mean residence </a:t>
            </a:r>
            <a:r>
              <a:rPr lang="en-US" altLang="zh-TW" sz="2000" dirty="0" smtClean="0"/>
              <a:t>time </a:t>
            </a:r>
            <a:r>
              <a:rPr lang="en-US" altLang="zh-TW" sz="2000" i="1" dirty="0" smtClean="0"/>
              <a:t>t</a:t>
            </a:r>
            <a:r>
              <a:rPr lang="en-US" altLang="zh-TW" sz="2000" i="1" baseline="-25000" dirty="0" smtClean="0"/>
              <a:t>m</a:t>
            </a:r>
            <a:r>
              <a:rPr lang="en-US" altLang="zh-TW" sz="2000" dirty="0" smtClean="0"/>
              <a:t> </a:t>
            </a:r>
            <a:r>
              <a:rPr lang="en-US" altLang="zh-TW" sz="2000" dirty="0"/>
              <a:t>is equal to </a:t>
            </a:r>
            <a:r>
              <a:rPr lang="en-US" altLang="zh-TW" sz="2000" i="1" dirty="0">
                <a:sym typeface="Symbol" pitchFamily="18" charset="2"/>
              </a:rPr>
              <a:t></a:t>
            </a:r>
            <a:r>
              <a:rPr lang="en-US" altLang="zh-TW" sz="2000" dirty="0">
                <a:sym typeface="Symbol" pitchFamily="18" charset="2"/>
              </a:rPr>
              <a:t> in either ideal or </a:t>
            </a:r>
            <a:r>
              <a:rPr lang="en-US" altLang="zh-TW" sz="2000" dirty="0" err="1">
                <a:sym typeface="Symbol" pitchFamily="18" charset="2"/>
              </a:rPr>
              <a:t>nonideal</a:t>
            </a:r>
            <a:r>
              <a:rPr lang="en-US" altLang="zh-TW" sz="2000" dirty="0">
                <a:sym typeface="Symbol" pitchFamily="18" charset="2"/>
              </a:rPr>
              <a:t> </a:t>
            </a:r>
            <a:r>
              <a:rPr lang="en-US" altLang="zh-TW" sz="2000" dirty="0" smtClean="0">
                <a:sym typeface="Symbol" pitchFamily="18" charset="2"/>
              </a:rPr>
              <a:t>reactors</a:t>
            </a:r>
          </a:p>
        </p:txBody>
      </p:sp>
      <p:graphicFrame>
        <p:nvGraphicFramePr>
          <p:cNvPr id="432128" name="Object 1024"/>
          <p:cNvGraphicFramePr>
            <a:graphicFrameLocks noChangeAspect="1"/>
          </p:cNvGraphicFramePr>
          <p:nvPr/>
        </p:nvGraphicFramePr>
        <p:xfrm>
          <a:off x="2057400" y="2035314"/>
          <a:ext cx="317182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8" name="Equation" r:id="rId4" imgW="3416040" imgH="838080" progId="Equation.DSMT4">
                  <p:embed/>
                </p:oleObj>
              </mc:Choice>
              <mc:Fallback>
                <p:oleObj name="Equation" r:id="rId4" imgW="34160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35314"/>
                        <a:ext cx="3171825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2129" name="Object 1025"/>
          <p:cNvGraphicFramePr>
            <a:graphicFrameLocks noChangeAspect="1"/>
          </p:cNvGraphicFramePr>
          <p:nvPr/>
        </p:nvGraphicFramePr>
        <p:xfrm>
          <a:off x="5791200" y="2111514"/>
          <a:ext cx="1141412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" name="Equation" r:id="rId6" imgW="1244520" imgH="685800" progId="Equation.DSMT4">
                  <p:embed/>
                </p:oleObj>
              </mc:Choice>
              <mc:Fallback>
                <p:oleObj name="Equation" r:id="rId6" imgW="124452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111514"/>
                        <a:ext cx="1141412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2130" name="Object 1026"/>
          <p:cNvGraphicFramePr>
            <a:graphicFrameLocks noChangeAspect="1"/>
          </p:cNvGraphicFramePr>
          <p:nvPr/>
        </p:nvGraphicFramePr>
        <p:xfrm>
          <a:off x="5449112" y="3619579"/>
          <a:ext cx="23669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0" name="Equation" r:id="rId8" imgW="2565360" imgH="457200" progId="Equation.DSMT4">
                  <p:embed/>
                </p:oleObj>
              </mc:Choice>
              <mc:Fallback>
                <p:oleObj name="Equation" r:id="rId8" imgW="256536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9112" y="3619579"/>
                        <a:ext cx="236696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0500" y="3086179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By calculating t</a:t>
            </a:r>
            <a:r>
              <a:rPr lang="en-US" sz="2000" baseline="-25000" dirty="0" smtClean="0">
                <a:solidFill>
                  <a:srgbClr val="0000FF"/>
                </a:solidFill>
              </a:rPr>
              <a:t>m</a:t>
            </a:r>
            <a:r>
              <a:rPr lang="en-US" sz="2000" dirty="0" smtClean="0">
                <a:solidFill>
                  <a:srgbClr val="0000FF"/>
                </a:solidFill>
              </a:rPr>
              <a:t>, the reactor V can be determined from a tracer experiment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496112" y="3695779"/>
            <a:ext cx="4783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dirty="0" smtClean="0">
                <a:sym typeface="Symbol" pitchFamily="18" charset="2"/>
              </a:rPr>
              <a:t>The spread of the distribution (variance):</a:t>
            </a:r>
            <a:endParaRPr lang="en-US" altLang="zh-TW" sz="2000" dirty="0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81000" y="4297740"/>
            <a:ext cx="861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 smtClean="0"/>
              <a:t>Space </a:t>
            </a:r>
            <a:r>
              <a:rPr lang="en-US" sz="2000" baseline="0" dirty="0"/>
              <a:t>time </a:t>
            </a:r>
            <a:r>
              <a:rPr lang="en-US" sz="2000" baseline="0" dirty="0" smtClean="0">
                <a:latin typeface="Symbol" pitchFamily="18" charset="2"/>
              </a:rPr>
              <a:t>t</a:t>
            </a:r>
            <a:r>
              <a:rPr lang="en-US" sz="2000" baseline="0" dirty="0" smtClean="0"/>
              <a:t> and mean </a:t>
            </a:r>
            <a:r>
              <a:rPr lang="en-US" sz="2000" baseline="0" dirty="0"/>
              <a:t>residence </a:t>
            </a:r>
            <a:r>
              <a:rPr lang="en-US" sz="2000" baseline="0" dirty="0" smtClean="0"/>
              <a:t>time t</a:t>
            </a:r>
            <a:r>
              <a:rPr lang="en-US" sz="2000" baseline="-25000" dirty="0" smtClean="0"/>
              <a:t>m</a:t>
            </a:r>
            <a:r>
              <a:rPr lang="en-US" sz="2000" baseline="0" dirty="0" smtClean="0"/>
              <a:t> </a:t>
            </a:r>
            <a:r>
              <a:rPr lang="en-US" sz="2000" baseline="0" dirty="0"/>
              <a:t>would </a:t>
            </a:r>
            <a:r>
              <a:rPr lang="en-US" sz="2000" baseline="0" dirty="0" smtClean="0"/>
              <a:t>be equal </a:t>
            </a:r>
            <a:r>
              <a:rPr lang="en-US" sz="2000" baseline="0" dirty="0"/>
              <a:t>if the following two conditions are satisfied:</a:t>
            </a:r>
          </a:p>
          <a:p>
            <a:pPr lvl="1">
              <a:buFontTx/>
              <a:buChar char="•"/>
            </a:pPr>
            <a:r>
              <a:rPr lang="en-US" sz="2000" baseline="0" dirty="0"/>
              <a:t> No density change</a:t>
            </a:r>
          </a:p>
          <a:p>
            <a:pPr lvl="1">
              <a:buFontTx/>
              <a:buChar char="•"/>
            </a:pPr>
            <a:r>
              <a:rPr lang="en-US" sz="2000" baseline="0" dirty="0"/>
              <a:t> No </a:t>
            </a:r>
            <a:r>
              <a:rPr lang="en-US" sz="2000" baseline="0" dirty="0" err="1"/>
              <a:t>backmixing</a:t>
            </a:r>
            <a:endParaRPr lang="en-US" sz="2000" baseline="0" dirty="0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228600" y="5845314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 dirty="0">
                <a:solidFill>
                  <a:srgbClr val="7030A0"/>
                </a:solidFill>
              </a:rPr>
              <a:t>In practical reactors the above two may not be </a:t>
            </a:r>
            <a:r>
              <a:rPr lang="en-US" sz="2000" baseline="0" dirty="0" smtClean="0">
                <a:solidFill>
                  <a:srgbClr val="7030A0"/>
                </a:solidFill>
              </a:rPr>
              <a:t>valid, hence </a:t>
            </a:r>
            <a:r>
              <a:rPr lang="en-US" sz="2000" baseline="0" dirty="0">
                <a:solidFill>
                  <a:srgbClr val="7030A0"/>
                </a:solidFill>
              </a:rPr>
              <a:t>there will be a difference between </a:t>
            </a:r>
            <a:r>
              <a:rPr lang="en-US" sz="2000" baseline="0" dirty="0" smtClean="0">
                <a:solidFill>
                  <a:srgbClr val="7030A0"/>
                </a:solidFill>
              </a:rPr>
              <a:t>them</a:t>
            </a:r>
            <a:endParaRPr lang="en-US" sz="2000" baseline="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43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en-US" dirty="0" smtClean="0"/>
              <a:t>RTD in Ideal Reactors</a:t>
            </a:r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3200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0" y="106680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dirty="0" smtClean="0"/>
              <a:t>All </a:t>
            </a:r>
            <a:r>
              <a:rPr lang="en-US" altLang="zh-TW" sz="2000" dirty="0"/>
              <a:t>the </a:t>
            </a:r>
            <a:r>
              <a:rPr lang="en-US" altLang="zh-TW" sz="2000" dirty="0" smtClean="0"/>
              <a:t>molecules </a:t>
            </a:r>
            <a:r>
              <a:rPr lang="en-US" altLang="zh-TW" sz="2000" dirty="0"/>
              <a:t>leaving </a:t>
            </a:r>
            <a:r>
              <a:rPr lang="en-US" altLang="zh-TW" sz="2000" dirty="0" smtClean="0"/>
              <a:t>a PFR </a:t>
            </a:r>
            <a:r>
              <a:rPr lang="en-US" altLang="zh-TW" sz="2000" dirty="0"/>
              <a:t>have spent </a:t>
            </a:r>
            <a:r>
              <a:rPr lang="en-US" altLang="zh-TW" sz="2000" dirty="0" smtClean="0"/>
              <a:t>~ </a:t>
            </a:r>
            <a:r>
              <a:rPr lang="en-US" altLang="zh-TW" sz="2000" dirty="0"/>
              <a:t>the same amount of time </a:t>
            </a:r>
            <a:r>
              <a:rPr lang="en-US" altLang="zh-TW" sz="2000" dirty="0" smtClean="0"/>
              <a:t>in </a:t>
            </a:r>
            <a:r>
              <a:rPr lang="en-US" altLang="zh-TW" sz="2000" dirty="0"/>
              <a:t>the </a:t>
            </a:r>
            <a:r>
              <a:rPr lang="en-US" altLang="zh-TW" sz="2000" dirty="0" smtClean="0"/>
              <a:t>PFR, so the residence time distribution function is:</a:t>
            </a:r>
            <a:endParaRPr lang="en-US" altLang="zh-TW" sz="2000" dirty="0"/>
          </a:p>
        </p:txBody>
      </p:sp>
      <p:graphicFrame>
        <p:nvGraphicFramePr>
          <p:cNvPr id="12" name="Object 10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807965"/>
              </p:ext>
            </p:extLst>
          </p:nvPr>
        </p:nvGraphicFramePr>
        <p:xfrm>
          <a:off x="2514600" y="1930400"/>
          <a:ext cx="347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" name="Equation" r:id="rId3" imgW="3479760" imgH="355320" progId="Equation.DSMT4">
                  <p:embed/>
                </p:oleObj>
              </mc:Choice>
              <mc:Fallback>
                <p:oleObj name="Equation" r:id="rId3" imgW="3479760" imgH="355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30400"/>
                        <a:ext cx="347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618530"/>
              </p:ext>
            </p:extLst>
          </p:nvPr>
        </p:nvGraphicFramePr>
        <p:xfrm>
          <a:off x="514350" y="2946400"/>
          <a:ext cx="26416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0" name="Equation" r:id="rId5" imgW="2641320" imgH="711000" progId="Equation.DSMT4">
                  <p:embed/>
                </p:oleObj>
              </mc:Choice>
              <mc:Fallback>
                <p:oleObj name="Equation" r:id="rId5" imgW="2641320" imgH="71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2946400"/>
                        <a:ext cx="26416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693984"/>
              </p:ext>
            </p:extLst>
          </p:nvPr>
        </p:nvGraphicFramePr>
        <p:xfrm>
          <a:off x="3670300" y="3092450"/>
          <a:ext cx="1574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1" name="Equation" r:id="rId7" imgW="1574640" imgH="419040" progId="Equation.DSMT4">
                  <p:embed/>
                </p:oleObj>
              </mc:Choice>
              <mc:Fallback>
                <p:oleObj name="Equation" r:id="rId7" imgW="1574640" imgH="419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092450"/>
                        <a:ext cx="1574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855749"/>
              </p:ext>
            </p:extLst>
          </p:nvPr>
        </p:nvGraphicFramePr>
        <p:xfrm>
          <a:off x="5759450" y="3092450"/>
          <a:ext cx="2870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2" name="Equation" r:id="rId9" imgW="2869920" imgH="419040" progId="Equation.DSMT4">
                  <p:embed/>
                </p:oleObj>
              </mc:Choice>
              <mc:Fallback>
                <p:oleObj name="Equation" r:id="rId9" imgW="286992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450" y="3092450"/>
                        <a:ext cx="2870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304800" y="2544130"/>
            <a:ext cx="419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dirty="0"/>
              <a:t>The Dirac delta </a:t>
            </a:r>
            <a:r>
              <a:rPr lang="en-US" altLang="zh-TW" sz="2000" dirty="0" smtClean="0"/>
              <a:t>function satisfies:</a:t>
            </a:r>
            <a:endParaRPr lang="en-US" altLang="zh-TW" sz="2000" dirty="0"/>
          </a:p>
        </p:txBody>
      </p:sp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589027"/>
              </p:ext>
            </p:extLst>
          </p:nvPr>
        </p:nvGraphicFramePr>
        <p:xfrm>
          <a:off x="3352800" y="4597400"/>
          <a:ext cx="2171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3" name="Equation" r:id="rId11" imgW="2171520" imgH="736560" progId="Equation.DSMT4">
                  <p:embed/>
                </p:oleObj>
              </mc:Choice>
              <mc:Fallback>
                <p:oleObj name="Equation" r:id="rId11" imgW="2171520" imgH="736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597400"/>
                        <a:ext cx="2171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85800" y="373380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Zero everywhere but one point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9000" y="358140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…but =1 over the entire interval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949727" y="1066800"/>
            <a:ext cx="72445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 smtClean="0"/>
              <a:t>Remember, </a:t>
            </a:r>
            <a:r>
              <a:rPr lang="en-US" altLang="zh-TW" sz="2000" dirty="0"/>
              <a:t>the </a:t>
            </a:r>
            <a:r>
              <a:rPr lang="en-US" altLang="zh-TW" sz="2000" b="1" dirty="0"/>
              <a:t>internal effectiveness factor </a:t>
            </a:r>
            <a:r>
              <a:rPr lang="en-US" altLang="zh-TW" sz="2000" dirty="0" smtClean="0"/>
              <a:t>is</a:t>
            </a:r>
            <a:r>
              <a:rPr lang="en-US" altLang="zh-TW" sz="2000" b="1" dirty="0" smtClean="0"/>
              <a:t> </a:t>
            </a:r>
            <a:r>
              <a:rPr lang="en-US" altLang="zh-TW" sz="2000" dirty="0" smtClean="0"/>
              <a:t>based </a:t>
            </a:r>
            <a:r>
              <a:rPr lang="en-US" altLang="zh-TW" sz="2000" dirty="0"/>
              <a:t>on </a:t>
            </a:r>
            <a:r>
              <a:rPr lang="en-US" altLang="zh-TW" sz="2000" dirty="0" smtClean="0">
                <a:solidFill>
                  <a:schemeClr val="tx2">
                    <a:lumMod val="75000"/>
                  </a:schemeClr>
                </a:solidFill>
              </a:rPr>
              <a:t>C</a:t>
            </a:r>
            <a:r>
              <a:rPr lang="en-US" altLang="zh-TW" sz="2000" baseline="-25000" dirty="0" smtClean="0">
                <a:solidFill>
                  <a:schemeClr val="tx2">
                    <a:lumMod val="75000"/>
                  </a:schemeClr>
                </a:solidFill>
              </a:rPr>
              <a:t>As</a:t>
            </a:r>
            <a:endParaRPr lang="en-US" altLang="zh-TW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543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162759"/>
              </p:ext>
            </p:extLst>
          </p:nvPr>
        </p:nvGraphicFramePr>
        <p:xfrm>
          <a:off x="114056" y="1627188"/>
          <a:ext cx="8918575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4" name="Equation" r:id="rId3" imgW="9664560" imgH="660240" progId="Equation.DSMT4">
                  <p:embed/>
                </p:oleObj>
              </mc:Choice>
              <mc:Fallback>
                <p:oleObj name="Equation" r:id="rId3" imgW="96645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56" y="1627188"/>
                        <a:ext cx="8918575" cy="65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1514112" y="2590800"/>
            <a:ext cx="611577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The </a:t>
            </a:r>
            <a:r>
              <a:rPr lang="en-US" altLang="zh-TW" sz="2000" b="1" u="sng" dirty="0"/>
              <a:t>overall</a:t>
            </a:r>
            <a:r>
              <a:rPr lang="en-US" altLang="zh-TW" sz="2000" b="1" dirty="0"/>
              <a:t> effectiveness factor </a:t>
            </a:r>
            <a:r>
              <a:rPr lang="en-US" altLang="zh-TW" sz="2000" dirty="0" smtClean="0"/>
              <a:t>is based on </a:t>
            </a:r>
            <a:r>
              <a:rPr lang="en-US" altLang="zh-TW" sz="2000" dirty="0" err="1" smtClean="0">
                <a:solidFill>
                  <a:srgbClr val="006600"/>
                </a:solidFill>
              </a:rPr>
              <a:t>C</a:t>
            </a:r>
            <a:r>
              <a:rPr lang="en-US" altLang="zh-TW" sz="2000" baseline="-25000" dirty="0" err="1" smtClean="0">
                <a:solidFill>
                  <a:srgbClr val="006600"/>
                </a:solidFill>
              </a:rPr>
              <a:t>Ab</a:t>
            </a:r>
            <a:r>
              <a:rPr lang="en-US" altLang="zh-TW" sz="2000" dirty="0" smtClean="0"/>
              <a:t>: </a:t>
            </a:r>
            <a:endParaRPr lang="en-US" altLang="zh-TW" sz="2000" dirty="0"/>
          </a:p>
        </p:txBody>
      </p:sp>
      <p:graphicFrame>
        <p:nvGraphicFramePr>
          <p:cNvPr id="35432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137117"/>
              </p:ext>
            </p:extLst>
          </p:nvPr>
        </p:nvGraphicFramePr>
        <p:xfrm>
          <a:off x="435769" y="3352800"/>
          <a:ext cx="827246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5" name="Equation" r:id="rId5" imgW="8953200" imgH="660240" progId="Equation.DSMT4">
                  <p:embed/>
                </p:oleObj>
              </mc:Choice>
              <mc:Fallback>
                <p:oleObj name="Equation" r:id="rId5" imgW="895320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9" y="3352800"/>
                        <a:ext cx="8272463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21" name="Object 17"/>
          <p:cNvGraphicFramePr>
            <a:graphicFrameLocks noChangeAspect="1"/>
          </p:cNvGraphicFramePr>
          <p:nvPr/>
        </p:nvGraphicFramePr>
        <p:xfrm>
          <a:off x="2773363" y="4423524"/>
          <a:ext cx="2560637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6" name="Equation" r:id="rId7" imgW="2755800" imgH="1054080" progId="Equation.DSMT4">
                  <p:embed/>
                </p:oleObj>
              </mc:Choice>
              <mc:Fallback>
                <p:oleObj name="Equation" r:id="rId7" imgW="2755800" imgH="1054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4423524"/>
                        <a:ext cx="2560637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Effectiveness Factors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533400" y="5983485"/>
          <a:ext cx="19018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7" name="Equation" r:id="rId9" imgW="2044440" imgH="355320" progId="Equation.DSMT4">
                  <p:embed/>
                </p:oleObj>
              </mc:Choice>
              <mc:Fallback>
                <p:oleObj name="Equation" r:id="rId9" imgW="20444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983485"/>
                        <a:ext cx="190182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1240631" y="4710861"/>
          <a:ext cx="944563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8" name="Equation" r:id="rId11" imgW="1015920" imgH="698400" progId="Equation.DSMT4">
                  <p:embed/>
                </p:oleObj>
              </mc:Choice>
              <mc:Fallback>
                <p:oleObj name="Equation" r:id="rId11" imgW="1015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0631" y="4710861"/>
                        <a:ext cx="944563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5768181" y="4797425"/>
          <a:ext cx="25368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9" name="Equation" r:id="rId13" imgW="2730240" imgH="685800" progId="Equation.DSMT4">
                  <p:embed/>
                </p:oleObj>
              </mc:Choice>
              <mc:Fallback>
                <p:oleObj name="Equation" r:id="rId13" imgW="27302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8181" y="4797425"/>
                        <a:ext cx="25368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>
            <a:off x="4144963" y="4499724"/>
            <a:ext cx="68580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068763" y="5261724"/>
            <a:ext cx="68580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514600" y="6031468"/>
            <a:ext cx="633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Put into design </a:t>
            </a:r>
            <a:r>
              <a:rPr lang="en-US" dirty="0" err="1" smtClean="0">
                <a:solidFill>
                  <a:srgbClr val="0000FF"/>
                </a:solidFill>
              </a:rPr>
              <a:t>eq</a:t>
            </a:r>
            <a:r>
              <a:rPr lang="en-US" dirty="0" smtClean="0">
                <a:solidFill>
                  <a:srgbClr val="0000FF"/>
                </a:solidFill>
              </a:rPr>
              <a:t> to account for internal &amp; external diffusion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2400" y="3176920"/>
            <a:ext cx="8579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Omega</a:t>
            </a:r>
          </a:p>
        </p:txBody>
      </p:sp>
    </p:spTree>
    <p:extLst>
      <p:ext uri="{BB962C8B-B14F-4D97-AF65-F5344CB8AC3E}">
        <p14:creationId xmlns:p14="http://schemas.microsoft.com/office/powerpoint/2010/main" val="186403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Reaction Rate Variation </a:t>
            </a:r>
            <a:r>
              <a:rPr lang="en-US" dirty="0" err="1" smtClean="0">
                <a:solidFill>
                  <a:schemeClr val="tx1"/>
                </a:solidFill>
              </a:rPr>
              <a:t>vs</a:t>
            </a:r>
            <a:r>
              <a:rPr lang="en-US" dirty="0" smtClean="0">
                <a:solidFill>
                  <a:schemeClr val="tx1"/>
                </a:solidFill>
              </a:rPr>
              <a:t> Reactor Conditions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012868"/>
              </p:ext>
            </p:extLst>
          </p:nvPr>
        </p:nvGraphicFramePr>
        <p:xfrm>
          <a:off x="0" y="4135787"/>
          <a:ext cx="9144000" cy="2388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71475"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Type of Limitation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Variation of Reaction Rate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with: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Superficial velocity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Particle size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Temperature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External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1/2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-3/2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Linear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Internal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Independent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Exponential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Surface reaction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Independent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Independent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Exponential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287872"/>
              </p:ext>
            </p:extLst>
          </p:nvPr>
        </p:nvGraphicFramePr>
        <p:xfrm>
          <a:off x="2363969" y="1354468"/>
          <a:ext cx="671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4" name="Equation" r:id="rId3" imgW="6717960" imgH="965160" progId="Equation.DSMT4">
                  <p:embed/>
                </p:oleObj>
              </mc:Choice>
              <mc:Fallback>
                <p:oleObj name="Equation" r:id="rId3" imgW="671796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969" y="1354468"/>
                        <a:ext cx="671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7969" y="1659268"/>
            <a:ext cx="2146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External diffusion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969" y="3609947"/>
            <a:ext cx="3472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Surface reaction      -</a:t>
            </a:r>
            <a:r>
              <a:rPr lang="en-US" sz="2000" dirty="0" err="1" smtClean="0"/>
              <a:t>r’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=</a:t>
            </a:r>
            <a:r>
              <a:rPr lang="en-US" sz="2000" dirty="0" err="1" smtClean="0"/>
              <a:t>kC</a:t>
            </a:r>
            <a:r>
              <a:rPr lang="en-US" sz="2000" baseline="-25000" dirty="0" err="1" smtClean="0"/>
              <a:t>A</a:t>
            </a:r>
            <a:endParaRPr lang="en-US" sz="2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7969" y="2580467"/>
            <a:ext cx="2060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Internal diffusion</a:t>
            </a:r>
          </a:p>
        </p:txBody>
      </p:sp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385368"/>
              </p:ext>
            </p:extLst>
          </p:nvPr>
        </p:nvGraphicFramePr>
        <p:xfrm>
          <a:off x="2363969" y="2607485"/>
          <a:ext cx="164623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5" name="Equation" r:id="rId5" imgW="1777680" imgH="330120" progId="Equation.DSMT4">
                  <p:embed/>
                </p:oleObj>
              </mc:Choice>
              <mc:Fallback>
                <p:oleObj name="Equation" r:id="rId5" imgW="1777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969" y="2607485"/>
                        <a:ext cx="1646237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737391"/>
              </p:ext>
            </p:extLst>
          </p:nvPr>
        </p:nvGraphicFramePr>
        <p:xfrm>
          <a:off x="4184650" y="2385235"/>
          <a:ext cx="4889500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6" name="Equation" r:id="rId7" imgW="5295600" imgH="1091880" progId="Equation.DSMT4">
                  <p:embed/>
                </p:oleObj>
              </mc:Choice>
              <mc:Fallback>
                <p:oleObj name="Equation" r:id="rId7" imgW="5295600" imgH="1091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2385235"/>
                        <a:ext cx="4889500" cy="1090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949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L22: </a:t>
            </a:r>
            <a:r>
              <a:rPr lang="en-US" dirty="0" err="1" smtClean="0"/>
              <a:t>Nonideal</a:t>
            </a:r>
            <a:r>
              <a:rPr lang="en-US" dirty="0" smtClean="0"/>
              <a:t> Flow &amp; Reactor Design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19777" y="1143000"/>
            <a:ext cx="867182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2000" dirty="0" smtClean="0"/>
              <a:t>So far, the reactors we have considered ideal flow patterns</a:t>
            </a:r>
          </a:p>
          <a:p>
            <a:pPr marL="682625" lvl="1" indent="-225425">
              <a:buFont typeface="Arial" pitchFamily="34" charset="0"/>
              <a:buChar char="•"/>
            </a:pPr>
            <a:r>
              <a:rPr lang="en-US" sz="2000" dirty="0"/>
              <a:t>R</a:t>
            </a:r>
            <a:r>
              <a:rPr lang="en-US" sz="2000" dirty="0" smtClean="0"/>
              <a:t>esidence time of all molecules are identical</a:t>
            </a:r>
          </a:p>
          <a:p>
            <a:pPr marL="682625" lvl="1" indent="-225425">
              <a:buFont typeface="Arial" pitchFamily="34" charset="0"/>
              <a:buChar char="•"/>
            </a:pPr>
            <a:r>
              <a:rPr lang="en-US" sz="2000" dirty="0" smtClean="0"/>
              <a:t>Perfectly mixed CSTRs &amp; batch reactors</a:t>
            </a:r>
          </a:p>
          <a:p>
            <a:pPr marL="682625" lvl="1" indent="-225425">
              <a:buFont typeface="Arial" pitchFamily="34" charset="0"/>
              <a:buChar char="•"/>
            </a:pPr>
            <a:r>
              <a:rPr lang="en-US" sz="2000" dirty="0" smtClean="0"/>
              <a:t>No radial diffusion in a PFR/PBR</a:t>
            </a:r>
          </a:p>
          <a:p>
            <a:pPr marL="682625" lvl="1" indent="-225425">
              <a:buFont typeface="Arial" pitchFamily="34" charset="0"/>
              <a:buChar char="•"/>
            </a:pPr>
            <a:endParaRPr lang="en-US" sz="2000" dirty="0" smtClean="0"/>
          </a:p>
          <a:p>
            <a:pPr marL="171450" lvl="2" indent="-171450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7030A0"/>
                </a:solidFill>
              </a:rPr>
              <a:t>Goal: mathematically describe non-ideal flow and solve design problems for reactors with </a:t>
            </a:r>
            <a:r>
              <a:rPr lang="en-US" sz="2000" b="1" dirty="0" err="1" smtClean="0">
                <a:solidFill>
                  <a:srgbClr val="7030A0"/>
                </a:solidFill>
              </a:rPr>
              <a:t>nonideal</a:t>
            </a:r>
            <a:r>
              <a:rPr lang="en-US" sz="2000" b="1" dirty="0" smtClean="0">
                <a:solidFill>
                  <a:srgbClr val="7030A0"/>
                </a:solidFill>
              </a:rPr>
              <a:t> flow</a:t>
            </a:r>
          </a:p>
          <a:p>
            <a:pPr marL="628650" lvl="3" indent="-171450">
              <a:buFont typeface="Arial" pitchFamily="34" charset="0"/>
              <a:buChar char="•"/>
            </a:pPr>
            <a:r>
              <a:rPr lang="en-US" sz="2000" dirty="0" smtClean="0"/>
              <a:t>Identify possible deviations</a:t>
            </a:r>
          </a:p>
          <a:p>
            <a:pPr marL="628650" lvl="3" indent="-171450">
              <a:buFont typeface="Arial" pitchFamily="34" charset="0"/>
              <a:buChar char="•"/>
            </a:pPr>
            <a:r>
              <a:rPr lang="en-US" sz="2000" dirty="0" smtClean="0"/>
              <a:t>Measurement of residence time distribution</a:t>
            </a:r>
          </a:p>
          <a:p>
            <a:pPr marL="628650" lvl="3" indent="-171450">
              <a:buFont typeface="Arial" pitchFamily="34" charset="0"/>
              <a:buChar char="•"/>
            </a:pPr>
            <a:r>
              <a:rPr lang="en-US" sz="2000" dirty="0" smtClean="0"/>
              <a:t>Models for mixing</a:t>
            </a:r>
          </a:p>
          <a:p>
            <a:pPr marL="628650" lvl="3" indent="-171450">
              <a:buFont typeface="Arial" pitchFamily="34" charset="0"/>
              <a:buChar char="•"/>
            </a:pPr>
            <a:r>
              <a:rPr lang="en-US" sz="2000" dirty="0" smtClean="0"/>
              <a:t>Calculation of exit conversion in real reactors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6"/>
          <p:cNvPicPr>
            <a:picLocks noChangeAspect="1" noChangeArrowheads="1"/>
          </p:cNvPicPr>
          <p:nvPr/>
        </p:nvPicPr>
        <p:blipFill rotWithShape="1">
          <a:blip r:embed="rId2" cstate="print"/>
          <a:srcRect b="6943"/>
          <a:stretch/>
        </p:blipFill>
        <p:spPr bwMode="auto">
          <a:xfrm>
            <a:off x="1626749" y="2743200"/>
            <a:ext cx="5890503" cy="3829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7"/>
          <p:cNvSpPr>
            <a:spLocks noChangeArrowheads="1"/>
          </p:cNvSpPr>
          <p:nvPr/>
        </p:nvSpPr>
        <p:spPr bwMode="auto">
          <a:xfrm>
            <a:off x="3733800" y="3505200"/>
            <a:ext cx="14542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aseline="0" dirty="0"/>
              <a:t>Dead </a:t>
            </a:r>
            <a:r>
              <a:rPr lang="en-US" sz="2000" baseline="0" dirty="0" smtClean="0"/>
              <a:t>Zone</a:t>
            </a:r>
            <a:endParaRPr lang="en-US" sz="2000" baseline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Nonideal</a:t>
            </a:r>
            <a:r>
              <a:rPr lang="en-US" dirty="0" smtClean="0"/>
              <a:t> Flow in a CSTR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1143000"/>
            <a:ext cx="8686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aseline="0" dirty="0" smtClean="0"/>
              <a:t> Ideal CSTR: uniform reactant concentration throughout the vessel</a:t>
            </a:r>
          </a:p>
          <a:p>
            <a:pPr>
              <a:buFont typeface="Arial" pitchFamily="34" charset="0"/>
              <a:buChar char="•"/>
            </a:pPr>
            <a:r>
              <a:rPr lang="en-US" sz="2000" baseline="0" dirty="0" smtClean="0"/>
              <a:t> Real stirred tank</a:t>
            </a:r>
          </a:p>
          <a:p>
            <a:pPr marL="631825" lvl="1" indent="-174625">
              <a:buFont typeface="Arial" pitchFamily="34" charset="0"/>
              <a:buChar char="•"/>
            </a:pPr>
            <a:r>
              <a:rPr lang="en-US" sz="2000" dirty="0"/>
              <a:t>R</a:t>
            </a:r>
            <a:r>
              <a:rPr lang="en-US" sz="2000" baseline="0" dirty="0" smtClean="0"/>
              <a:t>elatively high reactant concentration at the feed entrance</a:t>
            </a:r>
          </a:p>
          <a:p>
            <a:pPr marL="631825" lvl="1" indent="-174625">
              <a:buFont typeface="Arial" pitchFamily="34" charset="0"/>
              <a:buChar char="•"/>
            </a:pPr>
            <a:r>
              <a:rPr lang="en-US" sz="2000" baseline="0" dirty="0" smtClean="0"/>
              <a:t>Relatively low concentration in the stagnant regions, called dead zones (usually corners and behind baffles) </a:t>
            </a:r>
            <a:endParaRPr lang="en-US" sz="2000" baseline="0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6858000" y="2819400"/>
            <a:ext cx="19383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aseline="0" dirty="0" smtClean="0"/>
              <a:t>Short </a:t>
            </a:r>
            <a:r>
              <a:rPr lang="en-US" sz="2000" baseline="0" dirty="0"/>
              <a:t>Circuiting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29200" y="6172200"/>
            <a:ext cx="14542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aseline="0" dirty="0"/>
              <a:t>Dead </a:t>
            </a:r>
            <a:r>
              <a:rPr lang="en-US" sz="2000" baseline="0" dirty="0" smtClean="0"/>
              <a:t>Zone</a:t>
            </a:r>
            <a:endParaRPr lang="en-US" sz="2000" baseline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0"/>
          <p:cNvPicPr>
            <a:picLocks noChangeAspect="1" noChangeArrowheads="1"/>
          </p:cNvPicPr>
          <p:nvPr/>
        </p:nvPicPr>
        <p:blipFill>
          <a:blip r:embed="rId2" cstate="print"/>
          <a:srcRect t="1833"/>
          <a:stretch>
            <a:fillRect/>
          </a:stretch>
        </p:blipFill>
        <p:spPr bwMode="auto">
          <a:xfrm>
            <a:off x="0" y="2438400"/>
            <a:ext cx="8394700" cy="408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Nonideal</a:t>
            </a:r>
            <a:r>
              <a:rPr lang="en-US" dirty="0" smtClean="0"/>
              <a:t> Flow in a PBR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838200"/>
            <a:ext cx="8610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-174625" algn="just">
              <a:buFont typeface="Arial" pitchFamily="34" charset="0"/>
              <a:buChar char="•"/>
            </a:pPr>
            <a:r>
              <a:rPr lang="en-US" sz="2000" b="1" baseline="0" dirty="0" smtClean="0">
                <a:solidFill>
                  <a:srgbClr val="0000FF"/>
                </a:solidFill>
              </a:rPr>
              <a:t>Ideal plug flow reactor</a:t>
            </a:r>
            <a:r>
              <a:rPr lang="en-US" sz="2000" baseline="0" dirty="0" smtClean="0"/>
              <a:t>: all reactant and product molecules at any given axial position move at same rate in the direction of the bulk fluid flow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b="1" baseline="0" dirty="0" smtClean="0">
                <a:solidFill>
                  <a:srgbClr val="C00000"/>
                </a:solidFill>
              </a:rPr>
              <a:t>Real plug flow reactor</a:t>
            </a:r>
            <a:r>
              <a:rPr lang="en-US" sz="2000" baseline="0" dirty="0" smtClean="0"/>
              <a:t>: fluid velocity profiles, turbulent mixing, &amp; molecular diffusion cause molecules to move with changing speeds and in different directions</a:t>
            </a:r>
            <a:r>
              <a:rPr lang="en-US" sz="2000" b="1" baseline="0" dirty="0" smtClean="0"/>
              <a:t> </a:t>
            </a:r>
            <a:endParaRPr lang="en-US" sz="2000" b="1" baseline="0" dirty="0"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 cstate="print"/>
          <a:srcRect t="28888" r="39860" b="50000"/>
          <a:stretch>
            <a:fillRect/>
          </a:stretch>
        </p:blipFill>
        <p:spPr bwMode="auto">
          <a:xfrm>
            <a:off x="5638800" y="5410200"/>
            <a:ext cx="3276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934200" y="5124856"/>
            <a:ext cx="11737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channeling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9400" y="6508124"/>
            <a:ext cx="1277914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/>
              <a:t>Dead zones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ChangeArrowheads="1"/>
          </p:cNvSpPr>
          <p:nvPr/>
        </p:nvSpPr>
        <p:spPr bwMode="auto">
          <a:xfrm>
            <a:off x="685800" y="3476625"/>
            <a:ext cx="2629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 dirty="0">
                <a:solidFill>
                  <a:srgbClr val="0000CC"/>
                </a:solidFill>
              </a:rPr>
              <a:t>Measurement of RTD</a:t>
            </a:r>
            <a:endParaRPr lang="en-US" sz="2000" baseline="0" dirty="0"/>
          </a:p>
        </p:txBody>
      </p:sp>
      <p:pic>
        <p:nvPicPr>
          <p:cNvPr id="34819" name="Picture 6" descr="lec31-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887787"/>
            <a:ext cx="5791200" cy="271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Rectangle 8"/>
          <p:cNvSpPr>
            <a:spLocks noChangeArrowheads="1"/>
          </p:cNvSpPr>
          <p:nvPr/>
        </p:nvSpPr>
        <p:spPr bwMode="auto">
          <a:xfrm>
            <a:off x="152400" y="2181225"/>
            <a:ext cx="8763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1125" indent="-111125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baseline="0" dirty="0"/>
              <a:t>RTD is measured experimentally by injecting an </a:t>
            </a:r>
            <a:r>
              <a:rPr lang="en-US" sz="2000" baseline="0" dirty="0" smtClean="0"/>
              <a:t>inert “tracer” </a:t>
            </a:r>
            <a:r>
              <a:rPr lang="en-US" sz="2000" baseline="0" dirty="0"/>
              <a:t>at t=0 and measuring </a:t>
            </a:r>
            <a:r>
              <a:rPr lang="en-US" sz="2000" baseline="0" dirty="0" smtClean="0"/>
              <a:t>the tracer concentration C(t) at </a:t>
            </a:r>
            <a:r>
              <a:rPr lang="en-US" sz="2000" baseline="0" dirty="0"/>
              <a:t>the exit as a function of </a:t>
            </a:r>
            <a:r>
              <a:rPr lang="en-US" sz="2000" baseline="0" dirty="0" smtClean="0"/>
              <a:t>time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2000" dirty="0" smtClean="0"/>
              <a:t>Tracer should be easy to detect &amp; have physical properties similar to the reactant</a:t>
            </a:r>
            <a:endParaRPr lang="en-US" sz="2000" baseline="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Residence Time Distribution (RTD)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52400" y="838200"/>
            <a:ext cx="8839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 dirty="0" smtClean="0"/>
              <a:t>Flow through a reactor is characterized by:</a:t>
            </a:r>
          </a:p>
          <a:p>
            <a:pPr marL="457200" indent="-285750">
              <a:buFont typeface="+mj-lt"/>
              <a:buAutoNum type="arabicPeriod"/>
            </a:pPr>
            <a:r>
              <a:rPr lang="en-US" sz="2000" dirty="0" smtClean="0">
                <a:solidFill>
                  <a:srgbClr val="0000FF"/>
                </a:solidFill>
              </a:rPr>
              <a:t>The amount of time molecules spend in the reactor, called the RTD</a:t>
            </a:r>
          </a:p>
          <a:p>
            <a:pPr marL="457200" indent="-285750">
              <a:buFont typeface="+mj-lt"/>
              <a:buAutoNum type="arabicPeriod"/>
            </a:pPr>
            <a:r>
              <a:rPr lang="en-US" sz="2000" baseline="0" dirty="0" smtClean="0"/>
              <a:t>Quality of mixing </a:t>
            </a:r>
            <a:endParaRPr lang="en-US" sz="2000" baseline="0" dirty="0"/>
          </a:p>
        </p:txBody>
      </p:sp>
      <p:sp>
        <p:nvSpPr>
          <p:cNvPr id="9" name="TextBox 8"/>
          <p:cNvSpPr txBox="1"/>
          <p:nvPr/>
        </p:nvSpPr>
        <p:spPr>
          <a:xfrm>
            <a:off x="1663095" y="1809750"/>
            <a:ext cx="5817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RTD </a:t>
            </a:r>
            <a:r>
              <a:rPr lang="en-US" sz="2000" dirty="0" smtClean="0">
                <a:latin typeface="Arial"/>
                <a:cs typeface="Arial"/>
              </a:rPr>
              <a:t>≡ E(t) ≡ “residence time distribution” function</a:t>
            </a:r>
            <a:endParaRPr lang="en-US" sz="2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654814" y="4857750"/>
            <a:ext cx="1593706" cy="3539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700" dirty="0" smtClean="0"/>
              <a:t>Pulse injection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44387" y="4904766"/>
            <a:ext cx="1107996" cy="3539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700" dirty="0" smtClean="0"/>
              <a:t>Detection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09182" y="4400144"/>
            <a:ext cx="14494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(PBR or PFR)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91400" y="4521875"/>
            <a:ext cx="1752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9933"/>
                </a:solidFill>
              </a:rPr>
              <a:t>This plot would have the same shape as the pulse injection if the reactor had perfect plug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20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10"/>
          <p:cNvPicPr>
            <a:picLocks noChangeAspect="1" noChangeArrowheads="1"/>
          </p:cNvPicPr>
          <p:nvPr/>
        </p:nvPicPr>
        <p:blipFill>
          <a:blip r:embed="rId2" cstate="print"/>
          <a:srcRect t="1833"/>
          <a:stretch>
            <a:fillRect/>
          </a:stretch>
        </p:blipFill>
        <p:spPr bwMode="auto">
          <a:xfrm>
            <a:off x="998474" y="761999"/>
            <a:ext cx="7147052" cy="347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04091" y="3986211"/>
            <a:ext cx="1906465" cy="1957388"/>
            <a:chOff x="134" y="52"/>
            <a:chExt cx="1301" cy="1233"/>
          </a:xfrm>
        </p:grpSpPr>
        <p:sp>
          <p:nvSpPr>
            <p:cNvPr id="399362" name="Line 2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63" name="Line 3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64" name="Text Box 4"/>
            <p:cNvSpPr txBox="1">
              <a:spLocks noChangeArrowheads="1"/>
            </p:cNvSpPr>
            <p:nvPr/>
          </p:nvSpPr>
          <p:spPr bwMode="auto">
            <a:xfrm>
              <a:off x="1261" y="1033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65" name="Text Box 5"/>
            <p:cNvSpPr txBox="1">
              <a:spLocks noChangeArrowheads="1"/>
            </p:cNvSpPr>
            <p:nvPr/>
          </p:nvSpPr>
          <p:spPr bwMode="auto">
            <a:xfrm rot="16200000">
              <a:off x="-226" y="412"/>
              <a:ext cx="993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Tracer </a:t>
              </a:r>
              <a:r>
                <a:rPr lang="en-US" altLang="zh-TW" sz="2000" i="1" dirty="0" err="1"/>
                <a:t>Conc</a:t>
              </a:r>
              <a:endParaRPr lang="en-US" altLang="zh-TW" sz="2000" i="1" dirty="0"/>
            </a:p>
          </p:txBody>
        </p:sp>
      </p:grpSp>
      <p:sp>
        <p:nvSpPr>
          <p:cNvPr id="399367" name="Freeform 7"/>
          <p:cNvSpPr>
            <a:spLocks/>
          </p:cNvSpPr>
          <p:nvPr/>
        </p:nvSpPr>
        <p:spPr bwMode="auto">
          <a:xfrm>
            <a:off x="1072307" y="4230686"/>
            <a:ext cx="616927" cy="1293813"/>
          </a:xfrm>
          <a:custGeom>
            <a:avLst/>
            <a:gdLst/>
            <a:ahLst/>
            <a:cxnLst>
              <a:cxn ang="0">
                <a:pos x="0" y="815"/>
              </a:cxn>
              <a:cxn ang="0">
                <a:pos x="94" y="737"/>
              </a:cxn>
              <a:cxn ang="0">
                <a:pos x="156" y="558"/>
              </a:cxn>
              <a:cxn ang="0">
                <a:pos x="195" y="308"/>
              </a:cxn>
              <a:cxn ang="0">
                <a:pos x="203" y="152"/>
              </a:cxn>
              <a:cxn ang="0">
                <a:pos x="203" y="51"/>
              </a:cxn>
              <a:cxn ang="0">
                <a:pos x="242" y="12"/>
              </a:cxn>
              <a:cxn ang="0">
                <a:pos x="281" y="51"/>
              </a:cxn>
              <a:cxn ang="0">
                <a:pos x="288" y="316"/>
              </a:cxn>
              <a:cxn ang="0">
                <a:pos x="320" y="566"/>
              </a:cxn>
              <a:cxn ang="0">
                <a:pos x="343" y="682"/>
              </a:cxn>
              <a:cxn ang="0">
                <a:pos x="374" y="745"/>
              </a:cxn>
              <a:cxn ang="0">
                <a:pos x="421" y="815"/>
              </a:cxn>
            </a:cxnLst>
            <a:rect l="0" t="0" r="r" b="b"/>
            <a:pathLst>
              <a:path w="421" h="815">
                <a:moveTo>
                  <a:pt x="0" y="815"/>
                </a:moveTo>
                <a:cubicBezTo>
                  <a:pt x="34" y="797"/>
                  <a:pt x="68" y="780"/>
                  <a:pt x="94" y="737"/>
                </a:cubicBezTo>
                <a:cubicBezTo>
                  <a:pt x="120" y="694"/>
                  <a:pt x="139" y="629"/>
                  <a:pt x="156" y="558"/>
                </a:cubicBezTo>
                <a:cubicBezTo>
                  <a:pt x="173" y="487"/>
                  <a:pt x="187" y="376"/>
                  <a:pt x="195" y="308"/>
                </a:cubicBezTo>
                <a:cubicBezTo>
                  <a:pt x="203" y="240"/>
                  <a:pt x="202" y="195"/>
                  <a:pt x="203" y="152"/>
                </a:cubicBezTo>
                <a:cubicBezTo>
                  <a:pt x="204" y="109"/>
                  <a:pt x="197" y="74"/>
                  <a:pt x="203" y="51"/>
                </a:cubicBezTo>
                <a:cubicBezTo>
                  <a:pt x="209" y="28"/>
                  <a:pt x="229" y="12"/>
                  <a:pt x="242" y="12"/>
                </a:cubicBezTo>
                <a:cubicBezTo>
                  <a:pt x="255" y="12"/>
                  <a:pt x="273" y="0"/>
                  <a:pt x="281" y="51"/>
                </a:cubicBezTo>
                <a:cubicBezTo>
                  <a:pt x="289" y="102"/>
                  <a:pt x="282" y="230"/>
                  <a:pt x="288" y="316"/>
                </a:cubicBezTo>
                <a:cubicBezTo>
                  <a:pt x="294" y="402"/>
                  <a:pt x="311" y="505"/>
                  <a:pt x="320" y="566"/>
                </a:cubicBezTo>
                <a:cubicBezTo>
                  <a:pt x="329" y="627"/>
                  <a:pt x="334" y="652"/>
                  <a:pt x="343" y="682"/>
                </a:cubicBezTo>
                <a:cubicBezTo>
                  <a:pt x="352" y="712"/>
                  <a:pt x="361" y="723"/>
                  <a:pt x="374" y="745"/>
                </a:cubicBezTo>
                <a:cubicBezTo>
                  <a:pt x="387" y="767"/>
                  <a:pt x="404" y="791"/>
                  <a:pt x="421" y="815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68" name="Line 8"/>
          <p:cNvSpPr>
            <a:spLocks noChangeShapeType="1"/>
          </p:cNvSpPr>
          <p:nvPr/>
        </p:nvSpPr>
        <p:spPr bwMode="auto">
          <a:xfrm>
            <a:off x="1429861" y="4186585"/>
            <a:ext cx="0" cy="14001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69" name="Text Box 9"/>
          <p:cNvSpPr txBox="1">
            <a:spLocks noChangeArrowheads="1"/>
          </p:cNvSpPr>
          <p:nvPr/>
        </p:nvSpPr>
        <p:spPr bwMode="auto">
          <a:xfrm>
            <a:off x="1309699" y="5461000"/>
            <a:ext cx="2968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000" dirty="0">
                <a:sym typeface="Symbol" pitchFamily="18" charset="2"/>
              </a:rPr>
              <a:t></a:t>
            </a:r>
            <a:endParaRPr lang="zh-TW" altLang="en-US" sz="2000" dirty="0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303229" y="4068759"/>
            <a:ext cx="1894743" cy="1855790"/>
            <a:chOff x="142" y="104"/>
            <a:chExt cx="1293" cy="1169"/>
          </a:xfrm>
        </p:grpSpPr>
        <p:sp>
          <p:nvSpPr>
            <p:cNvPr id="399371" name="Line 11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2" name="Line 12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3" name="Text Box 13"/>
            <p:cNvSpPr txBox="1">
              <a:spLocks noChangeArrowheads="1"/>
            </p:cNvSpPr>
            <p:nvPr/>
          </p:nvSpPr>
          <p:spPr bwMode="auto">
            <a:xfrm>
              <a:off x="1261" y="1021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74" name="Text Box 14"/>
            <p:cNvSpPr txBox="1">
              <a:spLocks noChangeArrowheads="1"/>
            </p:cNvSpPr>
            <p:nvPr/>
          </p:nvSpPr>
          <p:spPr bwMode="auto">
            <a:xfrm rot="16200000">
              <a:off x="-218" y="464"/>
              <a:ext cx="993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 smtClean="0"/>
                <a:t>Tracer </a:t>
              </a:r>
              <a:r>
                <a:rPr lang="en-US" altLang="zh-TW" sz="2000" i="1" dirty="0" err="1" smtClean="0"/>
                <a:t>Conc</a:t>
              </a:r>
              <a:endParaRPr lang="en-US" altLang="zh-TW" sz="2000" i="1" dirty="0"/>
            </a:p>
          </p:txBody>
        </p:sp>
      </p:grpSp>
      <p:sp>
        <p:nvSpPr>
          <p:cNvPr id="399375" name="Freeform 15"/>
          <p:cNvSpPr>
            <a:spLocks/>
          </p:cNvSpPr>
          <p:nvPr/>
        </p:nvSpPr>
        <p:spPr bwMode="auto">
          <a:xfrm>
            <a:off x="2697419" y="4533899"/>
            <a:ext cx="1289538" cy="977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" y="156"/>
              </a:cxn>
              <a:cxn ang="0">
                <a:pos x="148" y="367"/>
              </a:cxn>
              <a:cxn ang="0">
                <a:pos x="343" y="507"/>
              </a:cxn>
              <a:cxn ang="0">
                <a:pos x="607" y="593"/>
              </a:cxn>
              <a:cxn ang="0">
                <a:pos x="880" y="616"/>
              </a:cxn>
            </a:cxnLst>
            <a:rect l="0" t="0" r="r" b="b"/>
            <a:pathLst>
              <a:path w="880" h="616">
                <a:moveTo>
                  <a:pt x="0" y="0"/>
                </a:moveTo>
                <a:cubicBezTo>
                  <a:pt x="10" y="47"/>
                  <a:pt x="21" y="95"/>
                  <a:pt x="46" y="156"/>
                </a:cubicBezTo>
                <a:cubicBezTo>
                  <a:pt x="71" y="217"/>
                  <a:pt x="99" y="309"/>
                  <a:pt x="148" y="367"/>
                </a:cubicBezTo>
                <a:cubicBezTo>
                  <a:pt x="197" y="425"/>
                  <a:pt x="267" y="469"/>
                  <a:pt x="343" y="507"/>
                </a:cubicBezTo>
                <a:cubicBezTo>
                  <a:pt x="419" y="545"/>
                  <a:pt x="518" y="575"/>
                  <a:pt x="607" y="593"/>
                </a:cubicBezTo>
                <a:cubicBezTo>
                  <a:pt x="696" y="611"/>
                  <a:pt x="788" y="613"/>
                  <a:pt x="880" y="616"/>
                </a:cubicBezTo>
              </a:path>
            </a:pathLst>
          </a:custGeom>
          <a:noFill/>
          <a:ln w="28575" cap="flat" cmpd="sng">
            <a:solidFill>
              <a:schemeClr val="accent5">
                <a:lumMod val="75000"/>
              </a:schemeClr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4451483" y="3968748"/>
            <a:ext cx="1916723" cy="1974851"/>
            <a:chOff x="127" y="41"/>
            <a:chExt cx="1308" cy="1244"/>
          </a:xfrm>
        </p:grpSpPr>
        <p:sp>
          <p:nvSpPr>
            <p:cNvPr id="399377" name="Line 17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8" name="Line 18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9" name="Text Box 19"/>
            <p:cNvSpPr txBox="1">
              <a:spLocks noChangeArrowheads="1"/>
            </p:cNvSpPr>
            <p:nvPr/>
          </p:nvSpPr>
          <p:spPr bwMode="auto">
            <a:xfrm>
              <a:off x="1261" y="1033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80" name="Text Box 20"/>
            <p:cNvSpPr txBox="1">
              <a:spLocks noChangeArrowheads="1"/>
            </p:cNvSpPr>
            <p:nvPr/>
          </p:nvSpPr>
          <p:spPr bwMode="auto">
            <a:xfrm rot="16200000">
              <a:off x="-233" y="401"/>
              <a:ext cx="993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Tracer </a:t>
              </a:r>
              <a:r>
                <a:rPr lang="en-US" altLang="zh-TW" sz="2000" i="1" dirty="0" err="1"/>
                <a:t>Conc</a:t>
              </a:r>
              <a:endParaRPr lang="en-US" altLang="zh-TW" sz="2000" i="1" dirty="0"/>
            </a:p>
          </p:txBody>
        </p:sp>
      </p:grpSp>
      <p:sp>
        <p:nvSpPr>
          <p:cNvPr id="399381" name="Freeform 21"/>
          <p:cNvSpPr>
            <a:spLocks/>
          </p:cNvSpPr>
          <p:nvPr/>
        </p:nvSpPr>
        <p:spPr bwMode="auto">
          <a:xfrm>
            <a:off x="4945320" y="4645025"/>
            <a:ext cx="1267557" cy="879475"/>
          </a:xfrm>
          <a:custGeom>
            <a:avLst/>
            <a:gdLst/>
            <a:ahLst/>
            <a:cxnLst>
              <a:cxn ang="0">
                <a:pos x="0" y="554"/>
              </a:cxn>
              <a:cxn ang="0">
                <a:pos x="78" y="515"/>
              </a:cxn>
              <a:cxn ang="0">
                <a:pos x="141" y="328"/>
              </a:cxn>
              <a:cxn ang="0">
                <a:pos x="195" y="86"/>
              </a:cxn>
              <a:cxn ang="0">
                <a:pos x="296" y="1"/>
              </a:cxn>
              <a:cxn ang="0">
                <a:pos x="421" y="94"/>
              </a:cxn>
              <a:cxn ang="0">
                <a:pos x="499" y="343"/>
              </a:cxn>
              <a:cxn ang="0">
                <a:pos x="624" y="460"/>
              </a:cxn>
              <a:cxn ang="0">
                <a:pos x="787" y="538"/>
              </a:cxn>
              <a:cxn ang="0">
                <a:pos x="865" y="546"/>
              </a:cxn>
            </a:cxnLst>
            <a:rect l="0" t="0" r="r" b="b"/>
            <a:pathLst>
              <a:path w="865" h="554">
                <a:moveTo>
                  <a:pt x="0" y="554"/>
                </a:moveTo>
                <a:cubicBezTo>
                  <a:pt x="27" y="553"/>
                  <a:pt x="55" y="553"/>
                  <a:pt x="78" y="515"/>
                </a:cubicBezTo>
                <a:cubicBezTo>
                  <a:pt x="101" y="477"/>
                  <a:pt x="122" y="399"/>
                  <a:pt x="141" y="328"/>
                </a:cubicBezTo>
                <a:cubicBezTo>
                  <a:pt x="160" y="257"/>
                  <a:pt x="169" y="140"/>
                  <a:pt x="195" y="86"/>
                </a:cubicBezTo>
                <a:cubicBezTo>
                  <a:pt x="221" y="32"/>
                  <a:pt x="258" y="0"/>
                  <a:pt x="296" y="1"/>
                </a:cubicBezTo>
                <a:cubicBezTo>
                  <a:pt x="334" y="2"/>
                  <a:pt x="387" y="37"/>
                  <a:pt x="421" y="94"/>
                </a:cubicBezTo>
                <a:cubicBezTo>
                  <a:pt x="455" y="151"/>
                  <a:pt x="465" y="282"/>
                  <a:pt x="499" y="343"/>
                </a:cubicBezTo>
                <a:cubicBezTo>
                  <a:pt x="533" y="404"/>
                  <a:pt x="576" y="428"/>
                  <a:pt x="624" y="460"/>
                </a:cubicBezTo>
                <a:cubicBezTo>
                  <a:pt x="672" y="492"/>
                  <a:pt x="747" y="524"/>
                  <a:pt x="787" y="538"/>
                </a:cubicBezTo>
                <a:cubicBezTo>
                  <a:pt x="827" y="552"/>
                  <a:pt x="852" y="545"/>
                  <a:pt x="865" y="546"/>
                </a:cubicBezTo>
              </a:path>
            </a:pathLst>
          </a:custGeom>
          <a:noFill/>
          <a:ln w="28575" cap="flat" cmpd="sng">
            <a:solidFill>
              <a:srgbClr val="CC00CC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82" name="Line 22"/>
          <p:cNvSpPr>
            <a:spLocks noChangeShapeType="1"/>
          </p:cNvSpPr>
          <p:nvPr/>
        </p:nvSpPr>
        <p:spPr bwMode="auto">
          <a:xfrm>
            <a:off x="5670338" y="4893913"/>
            <a:ext cx="0" cy="6683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83" name="Text Box 23"/>
          <p:cNvSpPr txBox="1">
            <a:spLocks noChangeArrowheads="1"/>
          </p:cNvSpPr>
          <p:nvPr/>
        </p:nvSpPr>
        <p:spPr bwMode="auto">
          <a:xfrm>
            <a:off x="5531126" y="5410200"/>
            <a:ext cx="2968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000" dirty="0">
                <a:sym typeface="Symbol" pitchFamily="18" charset="2"/>
              </a:rPr>
              <a:t></a:t>
            </a:r>
            <a:endParaRPr lang="zh-TW" altLang="en-US" sz="2000" dirty="0"/>
          </a:p>
        </p:txBody>
      </p:sp>
      <p:sp>
        <p:nvSpPr>
          <p:cNvPr id="399384" name="Text Box 24"/>
          <p:cNvSpPr txBox="1">
            <a:spLocks noChangeArrowheads="1"/>
          </p:cNvSpPr>
          <p:nvPr/>
        </p:nvSpPr>
        <p:spPr bwMode="auto">
          <a:xfrm>
            <a:off x="588730" y="5752578"/>
            <a:ext cx="150641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rgbClr val="FF0000"/>
                </a:solidFill>
              </a:rPr>
              <a:t>Nearly ideal PFR</a:t>
            </a:r>
          </a:p>
        </p:txBody>
      </p:sp>
      <p:sp>
        <p:nvSpPr>
          <p:cNvPr id="399385" name="Text Box 25"/>
          <p:cNvSpPr txBox="1">
            <a:spLocks noChangeArrowheads="1"/>
          </p:cNvSpPr>
          <p:nvPr/>
        </p:nvSpPr>
        <p:spPr bwMode="auto">
          <a:xfrm>
            <a:off x="2499593" y="5752578"/>
            <a:ext cx="15943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chemeClr val="accent5">
                    <a:lumMod val="75000"/>
                  </a:schemeClr>
                </a:solidFill>
              </a:rPr>
              <a:t>Nearly ideal CSTR</a:t>
            </a:r>
          </a:p>
        </p:txBody>
      </p:sp>
      <p:sp>
        <p:nvSpPr>
          <p:cNvPr id="399386" name="Text Box 26"/>
          <p:cNvSpPr txBox="1">
            <a:spLocks noChangeArrowheads="1"/>
          </p:cNvSpPr>
          <p:nvPr/>
        </p:nvSpPr>
        <p:spPr bwMode="auto">
          <a:xfrm>
            <a:off x="4343400" y="5752578"/>
            <a:ext cx="245489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rgbClr val="CC00CC"/>
                </a:solidFill>
              </a:rPr>
              <a:t>PBR </a:t>
            </a:r>
            <a:r>
              <a:rPr lang="en-US" altLang="zh-TW" sz="2000" dirty="0" smtClean="0">
                <a:solidFill>
                  <a:srgbClr val="CC00CC"/>
                </a:solidFill>
              </a:rPr>
              <a:t>w/ </a:t>
            </a:r>
            <a:r>
              <a:rPr lang="en-US" altLang="zh-TW" sz="2000" dirty="0">
                <a:solidFill>
                  <a:srgbClr val="CC00CC"/>
                </a:solidFill>
              </a:rPr>
              <a:t>channeling </a:t>
            </a:r>
            <a:r>
              <a:rPr lang="en-US" altLang="zh-TW" sz="2000" dirty="0" smtClean="0">
                <a:solidFill>
                  <a:srgbClr val="CC00CC"/>
                </a:solidFill>
              </a:rPr>
              <a:t>&amp; </a:t>
            </a:r>
            <a:r>
              <a:rPr lang="en-US" altLang="zh-TW" sz="2000" dirty="0">
                <a:solidFill>
                  <a:srgbClr val="CC00CC"/>
                </a:solidFill>
              </a:rPr>
              <a:t>dead zones</a:t>
            </a:r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6705245" y="3967162"/>
            <a:ext cx="1909396" cy="1955800"/>
            <a:chOff x="132" y="45"/>
            <a:chExt cx="1303" cy="1232"/>
          </a:xfrm>
        </p:grpSpPr>
        <p:sp>
          <p:nvSpPr>
            <p:cNvPr id="399388" name="Line 28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89" name="Line 29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90" name="Text Box 30"/>
            <p:cNvSpPr txBox="1">
              <a:spLocks noChangeArrowheads="1"/>
            </p:cNvSpPr>
            <p:nvPr/>
          </p:nvSpPr>
          <p:spPr bwMode="auto">
            <a:xfrm>
              <a:off x="1261" y="1025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91" name="Text Box 31"/>
            <p:cNvSpPr txBox="1">
              <a:spLocks noChangeArrowheads="1"/>
            </p:cNvSpPr>
            <p:nvPr/>
          </p:nvSpPr>
          <p:spPr bwMode="auto">
            <a:xfrm rot="16200000">
              <a:off x="-228" y="405"/>
              <a:ext cx="993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Tracer </a:t>
              </a:r>
              <a:r>
                <a:rPr lang="en-US" altLang="zh-TW" sz="2000" i="1" dirty="0" err="1"/>
                <a:t>Conc</a:t>
              </a:r>
              <a:endParaRPr lang="en-US" altLang="zh-TW" sz="2000" i="1" dirty="0"/>
            </a:p>
          </p:txBody>
        </p:sp>
      </p:grpSp>
      <p:sp>
        <p:nvSpPr>
          <p:cNvPr id="399392" name="Text Box 32"/>
          <p:cNvSpPr txBox="1">
            <a:spLocks noChangeArrowheads="1"/>
          </p:cNvSpPr>
          <p:nvPr/>
        </p:nvSpPr>
        <p:spPr bwMode="auto">
          <a:xfrm>
            <a:off x="6932380" y="5752578"/>
            <a:ext cx="18859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rgbClr val="339933"/>
                </a:solidFill>
              </a:rPr>
              <a:t>CSTR with dead zones</a:t>
            </a:r>
          </a:p>
        </p:txBody>
      </p:sp>
      <p:sp>
        <p:nvSpPr>
          <p:cNvPr id="399393" name="Freeform 33"/>
          <p:cNvSpPr>
            <a:spLocks/>
          </p:cNvSpPr>
          <p:nvPr/>
        </p:nvSpPr>
        <p:spPr bwMode="auto">
          <a:xfrm>
            <a:off x="7105296" y="4365625"/>
            <a:ext cx="1164980" cy="1146175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47" y="91"/>
              </a:cxn>
              <a:cxn ang="0">
                <a:pos x="109" y="13"/>
              </a:cxn>
              <a:cxn ang="0">
                <a:pos x="156" y="13"/>
              </a:cxn>
              <a:cxn ang="0">
                <a:pos x="211" y="75"/>
              </a:cxn>
              <a:cxn ang="0">
                <a:pos x="258" y="192"/>
              </a:cxn>
              <a:cxn ang="0">
                <a:pos x="289" y="239"/>
              </a:cxn>
              <a:cxn ang="0">
                <a:pos x="343" y="247"/>
              </a:cxn>
              <a:cxn ang="0">
                <a:pos x="406" y="153"/>
              </a:cxn>
              <a:cxn ang="0">
                <a:pos x="483" y="83"/>
              </a:cxn>
              <a:cxn ang="0">
                <a:pos x="616" y="208"/>
              </a:cxn>
              <a:cxn ang="0">
                <a:pos x="663" y="356"/>
              </a:cxn>
              <a:cxn ang="0">
                <a:pos x="709" y="520"/>
              </a:cxn>
              <a:cxn ang="0">
                <a:pos x="748" y="652"/>
              </a:cxn>
              <a:cxn ang="0">
                <a:pos x="795" y="722"/>
              </a:cxn>
            </a:cxnLst>
            <a:rect l="0" t="0" r="r" b="b"/>
            <a:pathLst>
              <a:path w="795" h="722">
                <a:moveTo>
                  <a:pt x="0" y="192"/>
                </a:moveTo>
                <a:cubicBezTo>
                  <a:pt x="14" y="156"/>
                  <a:pt x="29" y="121"/>
                  <a:pt x="47" y="91"/>
                </a:cubicBezTo>
                <a:cubicBezTo>
                  <a:pt x="65" y="61"/>
                  <a:pt x="91" y="26"/>
                  <a:pt x="109" y="13"/>
                </a:cubicBezTo>
                <a:cubicBezTo>
                  <a:pt x="127" y="0"/>
                  <a:pt x="139" y="3"/>
                  <a:pt x="156" y="13"/>
                </a:cubicBezTo>
                <a:cubicBezTo>
                  <a:pt x="173" y="23"/>
                  <a:pt x="194" y="45"/>
                  <a:pt x="211" y="75"/>
                </a:cubicBezTo>
                <a:cubicBezTo>
                  <a:pt x="228" y="105"/>
                  <a:pt x="245" y="165"/>
                  <a:pt x="258" y="192"/>
                </a:cubicBezTo>
                <a:cubicBezTo>
                  <a:pt x="271" y="219"/>
                  <a:pt x="275" y="230"/>
                  <a:pt x="289" y="239"/>
                </a:cubicBezTo>
                <a:cubicBezTo>
                  <a:pt x="303" y="248"/>
                  <a:pt x="324" y="261"/>
                  <a:pt x="343" y="247"/>
                </a:cubicBezTo>
                <a:cubicBezTo>
                  <a:pt x="362" y="233"/>
                  <a:pt x="383" y="180"/>
                  <a:pt x="406" y="153"/>
                </a:cubicBezTo>
                <a:cubicBezTo>
                  <a:pt x="429" y="126"/>
                  <a:pt x="448" y="74"/>
                  <a:pt x="483" y="83"/>
                </a:cubicBezTo>
                <a:cubicBezTo>
                  <a:pt x="518" y="92"/>
                  <a:pt x="586" y="163"/>
                  <a:pt x="616" y="208"/>
                </a:cubicBezTo>
                <a:cubicBezTo>
                  <a:pt x="646" y="253"/>
                  <a:pt x="647" y="304"/>
                  <a:pt x="663" y="356"/>
                </a:cubicBezTo>
                <a:cubicBezTo>
                  <a:pt x="679" y="408"/>
                  <a:pt x="695" y="471"/>
                  <a:pt x="709" y="520"/>
                </a:cubicBezTo>
                <a:cubicBezTo>
                  <a:pt x="723" y="569"/>
                  <a:pt x="734" y="618"/>
                  <a:pt x="748" y="652"/>
                </a:cubicBezTo>
                <a:cubicBezTo>
                  <a:pt x="762" y="686"/>
                  <a:pt x="778" y="704"/>
                  <a:pt x="795" y="722"/>
                </a:cubicBezTo>
              </a:path>
            </a:pathLst>
          </a:custGeom>
          <a:noFill/>
          <a:ln w="28575" cap="flat" cmpd="sng">
            <a:solidFill>
              <a:srgbClr val="339933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itle 8"/>
          <p:cNvSpPr txBox="1">
            <a:spLocks/>
          </p:cNvSpPr>
          <p:nvPr/>
        </p:nvSpPr>
        <p:spPr>
          <a:xfrm>
            <a:off x="0" y="-1"/>
            <a:ext cx="9144000" cy="124142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7030A0"/>
                </a:solidFill>
              </a:rPr>
              <a:t>RTD Profiles &amp; Cum RTD Function F(t)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BE 424 sp 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sp 09</Template>
  <TotalTime>1610</TotalTime>
  <Words>1748</Words>
  <Application>Microsoft Office PowerPoint</Application>
  <PresentationFormat>On-screen Show (4:3)</PresentationFormat>
  <Paragraphs>435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Symbol</vt:lpstr>
      <vt:lpstr>ChBE 424 sp 09</vt:lpstr>
      <vt:lpstr>ChBE template</vt:lpstr>
      <vt:lpstr>Equation</vt:lpstr>
      <vt:lpstr>Review: Simultaneous Internal Diffusion &amp; External Diffusion</vt:lpstr>
      <vt:lpstr>Review: Basic Molar Balance at Spherical Pellet Surface</vt:lpstr>
      <vt:lpstr>Review: Effectiveness Factors</vt:lpstr>
      <vt:lpstr>Review: Reaction Rate Variation vs Reactor Conditions</vt:lpstr>
      <vt:lpstr>L22: Nonideal Flow &amp; Reactor Design</vt:lpstr>
      <vt:lpstr>Nonideal Flow in a CSTR</vt:lpstr>
      <vt:lpstr>Nonideal Flow in a PBR</vt:lpstr>
      <vt:lpstr>Residence Time Distribution (RTD)</vt:lpstr>
      <vt:lpstr>PowerPoint Presentation</vt:lpstr>
      <vt:lpstr>Calculation of RTD</vt:lpstr>
      <vt:lpstr>PowerPoint Presentation</vt:lpstr>
      <vt:lpstr>PowerPoint Presentation</vt:lpstr>
      <vt:lpstr>PowerPoint Presentation</vt:lpstr>
      <vt:lpstr>PowerPoint Presentation</vt:lpstr>
      <vt:lpstr>Step-Input to Determine E(t)</vt:lpstr>
      <vt:lpstr>PowerPoint Presentation</vt:lpstr>
      <vt:lpstr>Cumulative RTD Function F(t)</vt:lpstr>
      <vt:lpstr>Relationship between E &amp; F Curves</vt:lpstr>
      <vt:lpstr>PowerPoint Presentation</vt:lpstr>
      <vt:lpstr>Mean Residence Time, tm</vt:lpstr>
      <vt:lpstr>RTD in Ideal Reactors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mlkraft2</dc:creator>
  <cp:lastModifiedBy>Mary</cp:lastModifiedBy>
  <cp:revision>161</cp:revision>
  <cp:lastPrinted>2012-04-20T15:16:40Z</cp:lastPrinted>
  <dcterms:created xsi:type="dcterms:W3CDTF">2009-04-21T16:41:49Z</dcterms:created>
  <dcterms:modified xsi:type="dcterms:W3CDTF">2015-08-23T20:55:47Z</dcterms:modified>
</cp:coreProperties>
</file>